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8" r:id="rId3"/>
    <p:sldId id="259" r:id="rId4"/>
    <p:sldId id="260" r:id="rId5"/>
    <p:sldId id="257"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7AA2E9-6CD9-4D33-A45F-E4F3C0D38910}">
          <p14:sldIdLst>
            <p14:sldId id="256"/>
            <p14:sldId id="258"/>
            <p14:sldId id="259"/>
            <p14:sldId id="260"/>
            <p14:sldId id="257"/>
            <p14:sldId id="261"/>
            <p14:sldId id="262"/>
            <p14:sldId id="263"/>
            <p14:sldId id="264"/>
            <p14:sldId id="265"/>
            <p14:sldId id="266"/>
            <p14:sldId id="267"/>
            <p14:sldId id="268"/>
            <p14:sldId id="269"/>
            <p14:sldId id="270"/>
            <p14:sldId id="272"/>
            <p14:sldId id="271"/>
            <p14:sldId id="273"/>
            <p14:sldId id="274"/>
            <p14:sldId id="275"/>
            <p14:sldId id="276"/>
            <p14:sldId id="277"/>
            <p14:sldId id="278"/>
            <p14:sldId id="279"/>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3" autoAdjust="0"/>
    <p:restoredTop sz="93568" autoAdjust="0"/>
  </p:normalViewPr>
  <p:slideViewPr>
    <p:cSldViewPr snapToGrid="0">
      <p:cViewPr varScale="1">
        <p:scale>
          <a:sx n="97" d="100"/>
          <a:sy n="97" d="100"/>
        </p:scale>
        <p:origin x="571"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19201-F04F-44F1-B84B-442D83C34766}" type="datetimeFigureOut">
              <a:rPr lang="en-IN" smtClean="0"/>
              <a:t>03-05-2022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67E35D-F922-4D8C-9820-CC6B52ABF2C3}" type="slidenum">
              <a:rPr lang="en-IN" smtClean="0"/>
              <a:t>‹#›</a:t>
            </a:fld>
            <a:endParaRPr lang="en-IN"/>
          </a:p>
        </p:txBody>
      </p:sp>
    </p:spTree>
    <p:extLst>
      <p:ext uri="{BB962C8B-B14F-4D97-AF65-F5344CB8AC3E}">
        <p14:creationId xmlns:p14="http://schemas.microsoft.com/office/powerpoint/2010/main" val="87719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67E35D-F922-4D8C-9820-CC6B52ABF2C3}" type="slidenum">
              <a:rPr lang="en-IN" smtClean="0"/>
              <a:t>9</a:t>
            </a:fld>
            <a:endParaRPr lang="en-IN"/>
          </a:p>
        </p:txBody>
      </p:sp>
    </p:spTree>
    <p:extLst>
      <p:ext uri="{BB962C8B-B14F-4D97-AF65-F5344CB8AC3E}">
        <p14:creationId xmlns:p14="http://schemas.microsoft.com/office/powerpoint/2010/main" val="2634475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0AFF29-97F1-40CA-9EE2-A2AAA6D9C02A}" type="datetimeFigureOut">
              <a:rPr lang="en-IN" smtClean="0"/>
              <a:t>03-05-2022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645454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03-05-2022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91337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03-05-2022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21115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03-05-2022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35658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03-05-2022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55982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03-05-2022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791818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AFF29-97F1-40CA-9EE2-A2AAA6D9C02A}" type="datetimeFigureOut">
              <a:rPr lang="en-IN" smtClean="0"/>
              <a:t>03-05-2022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5223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AFF29-97F1-40CA-9EE2-A2AAA6D9C02A}" type="datetimeFigureOut">
              <a:rPr lang="en-IN" smtClean="0"/>
              <a:t>03-05-2022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2079939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AFF29-97F1-40CA-9EE2-A2AAA6D9C02A}" type="datetimeFigureOut">
              <a:rPr lang="en-IN" smtClean="0"/>
              <a:t>03-05-2022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1889277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AFF29-97F1-40CA-9EE2-A2AAA6D9C02A}" type="datetimeFigureOut">
              <a:rPr lang="en-IN" smtClean="0"/>
              <a:t>03-05-2022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1120114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0AFF29-97F1-40CA-9EE2-A2AAA6D9C02A}" type="datetimeFigureOut">
              <a:rPr lang="en-IN" smtClean="0"/>
              <a:t>03-05-2022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450931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0AFF29-97F1-40CA-9EE2-A2AAA6D9C02A}" type="datetimeFigureOut">
              <a:rPr lang="en-IN" smtClean="0"/>
              <a:t>03-05-2022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98703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AFF29-97F1-40CA-9EE2-A2AAA6D9C02A}" type="datetimeFigureOut">
              <a:rPr lang="en-IN" smtClean="0"/>
              <a:t>03-05-2022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2413736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0AFF29-97F1-40CA-9EE2-A2AAA6D9C02A}" type="datetimeFigureOut">
              <a:rPr lang="en-IN" smtClean="0"/>
              <a:t>03-05-2022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68153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0AFF29-97F1-40CA-9EE2-A2AAA6D9C02A}" type="datetimeFigureOut">
              <a:rPr lang="en-IN" smtClean="0"/>
              <a:t>03-05-2022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252688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0AFF29-97F1-40CA-9EE2-A2AAA6D9C02A}" type="datetimeFigureOut">
              <a:rPr lang="en-IN" smtClean="0"/>
              <a:t>03-05-2022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2BDAF6-F01A-4365-967D-7B28343FE1DE}" type="slidenum">
              <a:rPr lang="en-IN" smtClean="0"/>
              <a:t>‹#›</a:t>
            </a:fld>
            <a:endParaRPr lang="en-IN"/>
          </a:p>
        </p:txBody>
      </p:sp>
    </p:spTree>
    <p:extLst>
      <p:ext uri="{BB962C8B-B14F-4D97-AF65-F5344CB8AC3E}">
        <p14:creationId xmlns:p14="http://schemas.microsoft.com/office/powerpoint/2010/main" val="3727049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60AFF29-97F1-40CA-9EE2-A2AAA6D9C02A}" type="datetimeFigureOut">
              <a:rPr lang="en-IN" smtClean="0"/>
              <a:t>03-05-2022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32BDAF6-F01A-4365-967D-7B28343FE1DE}" type="slidenum">
              <a:rPr lang="en-IN" smtClean="0"/>
              <a:t>‹#›</a:t>
            </a:fld>
            <a:endParaRPr lang="en-IN"/>
          </a:p>
        </p:txBody>
      </p:sp>
    </p:spTree>
    <p:extLst>
      <p:ext uri="{BB962C8B-B14F-4D97-AF65-F5344CB8AC3E}">
        <p14:creationId xmlns:p14="http://schemas.microsoft.com/office/powerpoint/2010/main" val="574623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E4CD-E1B2-4115-8480-4317BF1EA0B3}"/>
              </a:ext>
            </a:extLst>
          </p:cNvPr>
          <p:cNvSpPr>
            <a:spLocks noGrp="1"/>
          </p:cNvSpPr>
          <p:nvPr>
            <p:ph type="ctrTitle"/>
          </p:nvPr>
        </p:nvSpPr>
        <p:spPr/>
        <p:txBody>
          <a:bodyPr/>
          <a:lstStyle/>
          <a:p>
            <a:r>
              <a:rPr lang="en-US" dirty="0"/>
              <a:t>Coding World</a:t>
            </a:r>
            <a:endParaRPr lang="en-IN" dirty="0"/>
          </a:p>
        </p:txBody>
      </p:sp>
      <p:sp>
        <p:nvSpPr>
          <p:cNvPr id="3" name="Subtitle 2">
            <a:extLst>
              <a:ext uri="{FF2B5EF4-FFF2-40B4-BE49-F238E27FC236}">
                <a16:creationId xmlns:a16="http://schemas.microsoft.com/office/drawing/2014/main" id="{1D813B69-51EE-4896-B77D-95DD270EDD1F}"/>
              </a:ext>
            </a:extLst>
          </p:cNvPr>
          <p:cNvSpPr>
            <a:spLocks noGrp="1"/>
          </p:cNvSpPr>
          <p:nvPr>
            <p:ph type="subTitle" idx="1"/>
          </p:nvPr>
        </p:nvSpPr>
        <p:spPr/>
        <p:txBody>
          <a:bodyPr/>
          <a:lstStyle/>
          <a:p>
            <a:r>
              <a:rPr lang="en-US" dirty="0"/>
              <a:t>By </a:t>
            </a:r>
            <a:r>
              <a:rPr lang="en-US" dirty="0" err="1"/>
              <a:t>Rajarshi</a:t>
            </a:r>
            <a:r>
              <a:rPr lang="en-US" dirty="0"/>
              <a:t> Ghosh</a:t>
            </a:r>
            <a:endParaRPr lang="en-IN" dirty="0"/>
          </a:p>
        </p:txBody>
      </p:sp>
    </p:spTree>
    <p:extLst>
      <p:ext uri="{BB962C8B-B14F-4D97-AF65-F5344CB8AC3E}">
        <p14:creationId xmlns:p14="http://schemas.microsoft.com/office/powerpoint/2010/main" val="190033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64A8-95F8-4E30-8E70-73CA808FAEBA}"/>
              </a:ext>
            </a:extLst>
          </p:cNvPr>
          <p:cNvSpPr>
            <a:spLocks noGrp="1"/>
          </p:cNvSpPr>
          <p:nvPr>
            <p:ph type="title"/>
          </p:nvPr>
        </p:nvSpPr>
        <p:spPr>
          <a:xfrm>
            <a:off x="677334" y="514924"/>
            <a:ext cx="3854528" cy="1124095"/>
          </a:xfrm>
        </p:spPr>
        <p:txBody>
          <a:bodyPr>
            <a:normAutofit/>
          </a:bodyPr>
          <a:lstStyle/>
          <a:p>
            <a:r>
              <a:rPr lang="en-US" sz="2400" u="sng" dirty="0"/>
              <a:t>Sign-up Page Creation</a:t>
            </a:r>
            <a:endParaRPr lang="en-IN" sz="2400" u="sng" dirty="0"/>
          </a:p>
        </p:txBody>
      </p:sp>
      <p:pic>
        <p:nvPicPr>
          <p:cNvPr id="6" name="Content Placeholder 5">
            <a:extLst>
              <a:ext uri="{FF2B5EF4-FFF2-40B4-BE49-F238E27FC236}">
                <a16:creationId xmlns:a16="http://schemas.microsoft.com/office/drawing/2014/main" id="{A0CC4D47-0FE7-4DA3-BFF6-21A94F765661}"/>
              </a:ext>
            </a:extLst>
          </p:cNvPr>
          <p:cNvPicPr>
            <a:picLocks noGrp="1" noChangeAspect="1"/>
          </p:cNvPicPr>
          <p:nvPr>
            <p:ph idx="1"/>
          </p:nvPr>
        </p:nvPicPr>
        <p:blipFill>
          <a:blip r:embed="rId2"/>
          <a:stretch>
            <a:fillRect/>
          </a:stretch>
        </p:blipFill>
        <p:spPr>
          <a:xfrm>
            <a:off x="4985201" y="2318360"/>
            <a:ext cx="4513262" cy="2514580"/>
          </a:xfrm>
        </p:spPr>
      </p:pic>
      <p:sp>
        <p:nvSpPr>
          <p:cNvPr id="4" name="Text Placeholder 3">
            <a:extLst>
              <a:ext uri="{FF2B5EF4-FFF2-40B4-BE49-F238E27FC236}">
                <a16:creationId xmlns:a16="http://schemas.microsoft.com/office/drawing/2014/main" id="{42131188-C862-41E9-8BC1-06FC35E996AC}"/>
              </a:ext>
            </a:extLst>
          </p:cNvPr>
          <p:cNvSpPr>
            <a:spLocks noGrp="1"/>
          </p:cNvSpPr>
          <p:nvPr>
            <p:ph type="body" sz="half" idx="2"/>
          </p:nvPr>
        </p:nvSpPr>
        <p:spPr>
          <a:xfrm>
            <a:off x="677334" y="2171710"/>
            <a:ext cx="3854528" cy="3555445"/>
          </a:xfrm>
        </p:spPr>
        <p:txBody>
          <a:bodyPr>
            <a:normAutofit/>
          </a:bodyPr>
          <a:lstStyle/>
          <a:p>
            <a:r>
              <a:rPr lang="en-US" sz="1800" u="sng" dirty="0"/>
              <a:t>JS code</a:t>
            </a:r>
            <a:r>
              <a:rPr lang="en-US" sz="1800" dirty="0"/>
              <a:t>:</a:t>
            </a:r>
          </a:p>
          <a:p>
            <a:pPr marL="285750" indent="-285750">
              <a:buFont typeface="Arial" panose="020B0604020202020204" pitchFamily="34" charset="0"/>
              <a:buChar char="•"/>
            </a:pPr>
            <a:r>
              <a:rPr lang="en-IN" dirty="0"/>
              <a:t>In the Java Script part we just take three variables to pass the user’s input for username, password and email</a:t>
            </a:r>
          </a:p>
          <a:p>
            <a:pPr marL="285750" indent="-285750">
              <a:buFont typeface="Arial" panose="020B0604020202020204" pitchFamily="34" charset="0"/>
              <a:buChar char="•"/>
            </a:pPr>
            <a:r>
              <a:rPr lang="en-IN" dirty="0"/>
              <a:t>And store them in the local storage</a:t>
            </a:r>
          </a:p>
          <a:p>
            <a:pPr marL="285750" indent="-285750">
              <a:buFont typeface="Arial" panose="020B0604020202020204" pitchFamily="34" charset="0"/>
              <a:buChar char="•"/>
            </a:pPr>
            <a:r>
              <a:rPr lang="en-IN" dirty="0"/>
              <a:t>After successfully sign-up user will be directed to the Log-in page directly</a:t>
            </a:r>
          </a:p>
          <a:p>
            <a:endParaRPr lang="en-IN" dirty="0"/>
          </a:p>
        </p:txBody>
      </p:sp>
    </p:spTree>
    <p:extLst>
      <p:ext uri="{BB962C8B-B14F-4D97-AF65-F5344CB8AC3E}">
        <p14:creationId xmlns:p14="http://schemas.microsoft.com/office/powerpoint/2010/main" val="811554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C764-2C0C-4AD4-84C9-08246CFA7831}"/>
              </a:ext>
            </a:extLst>
          </p:cNvPr>
          <p:cNvSpPr>
            <a:spLocks noGrp="1"/>
          </p:cNvSpPr>
          <p:nvPr>
            <p:ph type="title"/>
          </p:nvPr>
        </p:nvSpPr>
        <p:spPr>
          <a:xfrm>
            <a:off x="767750" y="733244"/>
            <a:ext cx="8506251" cy="1197155"/>
          </a:xfrm>
        </p:spPr>
        <p:txBody>
          <a:bodyPr>
            <a:normAutofit/>
          </a:bodyPr>
          <a:lstStyle/>
          <a:p>
            <a:pPr algn="ctr"/>
            <a:r>
              <a:rPr lang="en-US" sz="3200" u="sng" dirty="0"/>
              <a:t>Sign-up Page</a:t>
            </a:r>
            <a:endParaRPr lang="en-IN" sz="3200" u="sng" dirty="0"/>
          </a:p>
        </p:txBody>
      </p:sp>
      <p:pic>
        <p:nvPicPr>
          <p:cNvPr id="5" name="Content Placeholder 4">
            <a:extLst>
              <a:ext uri="{FF2B5EF4-FFF2-40B4-BE49-F238E27FC236}">
                <a16:creationId xmlns:a16="http://schemas.microsoft.com/office/drawing/2014/main" id="{744830ED-72FA-4F76-87EE-DDFE46A15CFC}"/>
              </a:ext>
            </a:extLst>
          </p:cNvPr>
          <p:cNvPicPr>
            <a:picLocks noGrp="1" noChangeAspect="1"/>
          </p:cNvPicPr>
          <p:nvPr>
            <p:ph idx="1"/>
          </p:nvPr>
        </p:nvPicPr>
        <p:blipFill>
          <a:blip r:embed="rId2"/>
          <a:stretch>
            <a:fillRect/>
          </a:stretch>
        </p:blipFill>
        <p:spPr>
          <a:xfrm>
            <a:off x="767751" y="2160588"/>
            <a:ext cx="8506251" cy="3964167"/>
          </a:xfrm>
        </p:spPr>
      </p:pic>
    </p:spTree>
    <p:extLst>
      <p:ext uri="{BB962C8B-B14F-4D97-AF65-F5344CB8AC3E}">
        <p14:creationId xmlns:p14="http://schemas.microsoft.com/office/powerpoint/2010/main" val="926991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969D-0F92-B277-E3C4-1A44CAFBF6A4}"/>
              </a:ext>
            </a:extLst>
          </p:cNvPr>
          <p:cNvSpPr>
            <a:spLocks noGrp="1"/>
          </p:cNvSpPr>
          <p:nvPr>
            <p:ph type="title"/>
          </p:nvPr>
        </p:nvSpPr>
        <p:spPr>
          <a:xfrm>
            <a:off x="677334" y="514924"/>
            <a:ext cx="3854528" cy="1098216"/>
          </a:xfrm>
        </p:spPr>
        <p:txBody>
          <a:bodyPr>
            <a:normAutofit/>
          </a:bodyPr>
          <a:lstStyle/>
          <a:p>
            <a:r>
              <a:rPr lang="en-US" sz="2400" u="sng" dirty="0"/>
              <a:t>Log-in Page Creation</a:t>
            </a:r>
            <a:br>
              <a:rPr lang="en-US" sz="2400" u="sng" dirty="0"/>
            </a:br>
            <a:endParaRPr lang="en-IN" sz="2400" u="sng" dirty="0"/>
          </a:p>
        </p:txBody>
      </p:sp>
      <p:pic>
        <p:nvPicPr>
          <p:cNvPr id="6" name="Content Placeholder 5">
            <a:extLst>
              <a:ext uri="{FF2B5EF4-FFF2-40B4-BE49-F238E27FC236}">
                <a16:creationId xmlns:a16="http://schemas.microsoft.com/office/drawing/2014/main" id="{0E1244BE-8854-CCFF-2508-37098C2591DF}"/>
              </a:ext>
            </a:extLst>
          </p:cNvPr>
          <p:cNvPicPr>
            <a:picLocks noGrp="1" noChangeAspect="1"/>
          </p:cNvPicPr>
          <p:nvPr>
            <p:ph idx="1"/>
          </p:nvPr>
        </p:nvPicPr>
        <p:blipFill>
          <a:blip r:embed="rId2"/>
          <a:stretch>
            <a:fillRect/>
          </a:stretch>
        </p:blipFill>
        <p:spPr>
          <a:xfrm>
            <a:off x="4760913" y="1708030"/>
            <a:ext cx="4616000" cy="2943612"/>
          </a:xfrm>
        </p:spPr>
      </p:pic>
      <p:sp>
        <p:nvSpPr>
          <p:cNvPr id="4" name="Text Placeholder 3">
            <a:extLst>
              <a:ext uri="{FF2B5EF4-FFF2-40B4-BE49-F238E27FC236}">
                <a16:creationId xmlns:a16="http://schemas.microsoft.com/office/drawing/2014/main" id="{C5E3FFA8-CD4F-A2E1-4F29-FDD3C0AB5799}"/>
              </a:ext>
            </a:extLst>
          </p:cNvPr>
          <p:cNvSpPr>
            <a:spLocks noGrp="1"/>
          </p:cNvSpPr>
          <p:nvPr>
            <p:ph type="body" sz="half" idx="2"/>
          </p:nvPr>
        </p:nvSpPr>
        <p:spPr>
          <a:xfrm>
            <a:off x="677334" y="1613141"/>
            <a:ext cx="3854528" cy="4218316"/>
          </a:xfrm>
        </p:spPr>
        <p:txBody>
          <a:bodyPr>
            <a:normAutofit lnSpcReduction="10000"/>
          </a:bodyPr>
          <a:lstStyle/>
          <a:p>
            <a:r>
              <a:rPr lang="en-US" sz="1800" u="sng" dirty="0"/>
              <a:t>JS Code</a:t>
            </a:r>
            <a:r>
              <a:rPr lang="en-US" sz="1800" dirty="0"/>
              <a:t>:</a:t>
            </a:r>
          </a:p>
          <a:p>
            <a:pPr marL="285750" indent="-285750">
              <a:buFont typeface="Arial" panose="020B0604020202020204" pitchFamily="34" charset="0"/>
              <a:buChar char="•"/>
            </a:pPr>
            <a:r>
              <a:rPr lang="en-US" dirty="0"/>
              <a:t>In Log-in page we just take the user input for username and password and collect the data that was stored in local storage during Sign-up time.</a:t>
            </a:r>
          </a:p>
          <a:p>
            <a:pPr marL="285750" indent="-285750">
              <a:buFont typeface="Arial" panose="020B0604020202020204" pitchFamily="34" charset="0"/>
              <a:buChar char="•"/>
            </a:pPr>
            <a:r>
              <a:rPr lang="en-US" dirty="0"/>
              <a:t>After that we compared both of the data. If both are same then they are linked or can directed to the course page but if they aren’t same then they are returned to the same Welcome page</a:t>
            </a:r>
          </a:p>
          <a:p>
            <a:pPr marL="285750" indent="-285750">
              <a:buFont typeface="Arial" panose="020B0604020202020204" pitchFamily="34" charset="0"/>
              <a:buChar char="•"/>
            </a:pPr>
            <a:r>
              <a:rPr lang="en-US" dirty="0"/>
              <a:t>In this Welcome page no sign-up button will be present only log-in button will be there so it is named as </a:t>
            </a:r>
            <a:r>
              <a:rPr lang="en-US" dirty="0" err="1"/>
              <a:t>New_Welcome</a:t>
            </a:r>
            <a:r>
              <a:rPr lang="en-US" dirty="0"/>
              <a:t> page.</a:t>
            </a:r>
          </a:p>
          <a:p>
            <a:r>
              <a:rPr lang="en-US" sz="1600" i="1" u="sng" dirty="0"/>
              <a:t>NOTE</a:t>
            </a:r>
            <a:r>
              <a:rPr lang="en-US" sz="1600" i="1" dirty="0"/>
              <a:t>: </a:t>
            </a:r>
            <a:r>
              <a:rPr lang="en-US" i="1" dirty="0"/>
              <a:t>As both of the Sign-up pages are made same. Their HTML and CSS codes are also same. Also in Log-in page there are less number of buttons and input taker bars.</a:t>
            </a:r>
            <a:endParaRPr lang="en-US" sz="1600" i="1" u="sng" dirty="0"/>
          </a:p>
          <a:p>
            <a:pPr marL="285750" indent="-285750">
              <a:buFont typeface="Arial" panose="020B0604020202020204" pitchFamily="34" charset="0"/>
              <a:buChar char="•"/>
            </a:pPr>
            <a:endParaRPr lang="en-IN" sz="1600" u="sng" dirty="0"/>
          </a:p>
        </p:txBody>
      </p:sp>
    </p:spTree>
    <p:extLst>
      <p:ext uri="{BB962C8B-B14F-4D97-AF65-F5344CB8AC3E}">
        <p14:creationId xmlns:p14="http://schemas.microsoft.com/office/powerpoint/2010/main" val="351967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8288-6698-7C61-8FBD-42EC7696F8E7}"/>
              </a:ext>
            </a:extLst>
          </p:cNvPr>
          <p:cNvSpPr>
            <a:spLocks noGrp="1"/>
          </p:cNvSpPr>
          <p:nvPr>
            <p:ph type="title"/>
          </p:nvPr>
        </p:nvSpPr>
        <p:spPr>
          <a:xfrm>
            <a:off x="677334" y="690112"/>
            <a:ext cx="8596668" cy="1240287"/>
          </a:xfrm>
        </p:spPr>
        <p:txBody>
          <a:bodyPr>
            <a:normAutofit/>
          </a:bodyPr>
          <a:lstStyle/>
          <a:p>
            <a:pPr algn="ctr"/>
            <a:r>
              <a:rPr lang="en-US" sz="3200" u="sng" dirty="0"/>
              <a:t>Log-in Page</a:t>
            </a:r>
            <a:endParaRPr lang="en-IN" sz="3200" u="sng" dirty="0"/>
          </a:p>
        </p:txBody>
      </p:sp>
      <p:pic>
        <p:nvPicPr>
          <p:cNvPr id="9" name="Content Placeholder 8">
            <a:extLst>
              <a:ext uri="{FF2B5EF4-FFF2-40B4-BE49-F238E27FC236}">
                <a16:creationId xmlns:a16="http://schemas.microsoft.com/office/drawing/2014/main" id="{9F54F06A-371A-F05E-6E97-1000F13D28DA}"/>
              </a:ext>
            </a:extLst>
          </p:cNvPr>
          <p:cNvPicPr>
            <a:picLocks noGrp="1" noChangeAspect="1"/>
          </p:cNvPicPr>
          <p:nvPr>
            <p:ph idx="1"/>
          </p:nvPr>
        </p:nvPicPr>
        <p:blipFill>
          <a:blip r:embed="rId2"/>
          <a:stretch>
            <a:fillRect/>
          </a:stretch>
        </p:blipFill>
        <p:spPr>
          <a:xfrm>
            <a:off x="1009291" y="1930400"/>
            <a:ext cx="8056935" cy="4111626"/>
          </a:xfrm>
        </p:spPr>
      </p:pic>
    </p:spTree>
    <p:extLst>
      <p:ext uri="{BB962C8B-B14F-4D97-AF65-F5344CB8AC3E}">
        <p14:creationId xmlns:p14="http://schemas.microsoft.com/office/powerpoint/2010/main" val="34536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B0F9-2A7C-28BB-D400-17B8D062FD88}"/>
              </a:ext>
            </a:extLst>
          </p:cNvPr>
          <p:cNvSpPr>
            <a:spLocks noGrp="1"/>
          </p:cNvSpPr>
          <p:nvPr>
            <p:ph type="title"/>
          </p:nvPr>
        </p:nvSpPr>
        <p:spPr>
          <a:xfrm>
            <a:off x="677334" y="514924"/>
            <a:ext cx="3854528" cy="1106842"/>
          </a:xfrm>
        </p:spPr>
        <p:txBody>
          <a:bodyPr>
            <a:normAutofit/>
          </a:bodyPr>
          <a:lstStyle/>
          <a:p>
            <a:r>
              <a:rPr lang="en-US" sz="2400" u="sng" dirty="0"/>
              <a:t>Main Page Creation</a:t>
            </a:r>
            <a:br>
              <a:rPr lang="en-US" sz="2400" u="sng" dirty="0"/>
            </a:br>
            <a:endParaRPr lang="en-IN" sz="2400" u="sng" dirty="0"/>
          </a:p>
        </p:txBody>
      </p:sp>
      <p:pic>
        <p:nvPicPr>
          <p:cNvPr id="6" name="Content Placeholder 5">
            <a:extLst>
              <a:ext uri="{FF2B5EF4-FFF2-40B4-BE49-F238E27FC236}">
                <a16:creationId xmlns:a16="http://schemas.microsoft.com/office/drawing/2014/main" id="{B6EB7E73-0333-8F63-8C4A-60459BDF6D0F}"/>
              </a:ext>
            </a:extLst>
          </p:cNvPr>
          <p:cNvPicPr>
            <a:picLocks noGrp="1" noChangeAspect="1"/>
          </p:cNvPicPr>
          <p:nvPr>
            <p:ph idx="1"/>
          </p:nvPr>
        </p:nvPicPr>
        <p:blipFill>
          <a:blip r:embed="rId2"/>
          <a:stretch>
            <a:fillRect/>
          </a:stretch>
        </p:blipFill>
        <p:spPr>
          <a:xfrm>
            <a:off x="4873056" y="1210153"/>
            <a:ext cx="4513262" cy="2759434"/>
          </a:xfrm>
        </p:spPr>
      </p:pic>
      <p:sp>
        <p:nvSpPr>
          <p:cNvPr id="4" name="Text Placeholder 3">
            <a:extLst>
              <a:ext uri="{FF2B5EF4-FFF2-40B4-BE49-F238E27FC236}">
                <a16:creationId xmlns:a16="http://schemas.microsoft.com/office/drawing/2014/main" id="{9C24567D-D050-BD81-885F-2D9692129DAF}"/>
              </a:ext>
            </a:extLst>
          </p:cNvPr>
          <p:cNvSpPr>
            <a:spLocks noGrp="1"/>
          </p:cNvSpPr>
          <p:nvPr>
            <p:ph type="body" sz="half" idx="2"/>
          </p:nvPr>
        </p:nvSpPr>
        <p:spPr>
          <a:xfrm>
            <a:off x="677334" y="1621767"/>
            <a:ext cx="3980930" cy="4419594"/>
          </a:xfrm>
        </p:spPr>
        <p:txBody>
          <a:bodyPr>
            <a:normAutofit/>
          </a:bodyPr>
          <a:lstStyle/>
          <a:p>
            <a:r>
              <a:rPr lang="en-US" sz="1800" u="sng" dirty="0"/>
              <a:t>HTML Code</a:t>
            </a:r>
            <a:r>
              <a:rPr lang="en-US" sz="1800" dirty="0"/>
              <a:t>:</a:t>
            </a:r>
          </a:p>
          <a:p>
            <a:pPr marL="285750" indent="-285750">
              <a:buFont typeface="Arial" panose="020B0604020202020204" pitchFamily="34" charset="0"/>
              <a:buChar char="•"/>
            </a:pPr>
            <a:r>
              <a:rPr lang="en-US" dirty="0"/>
              <a:t>Here in the first upper half we gave the course page link using a button and some heading for the main page</a:t>
            </a:r>
          </a:p>
          <a:p>
            <a:pPr marL="285750" indent="-285750">
              <a:buFont typeface="Arial" panose="020B0604020202020204" pitchFamily="34" charset="0"/>
              <a:buChar char="•"/>
            </a:pPr>
            <a:r>
              <a:rPr lang="en-US" dirty="0"/>
              <a:t>And after that we just created some cards </a:t>
            </a:r>
          </a:p>
          <a:p>
            <a:pPr marL="285750" indent="-285750">
              <a:buFont typeface="Arial" panose="020B0604020202020204" pitchFamily="34" charset="0"/>
              <a:buChar char="•"/>
            </a:pPr>
            <a:r>
              <a:rPr lang="en-US" dirty="0"/>
              <a:t>Where the best recommended courses are attached and some description of the courses are also given</a:t>
            </a:r>
          </a:p>
          <a:p>
            <a:pPr marL="285750" indent="-285750">
              <a:buFont typeface="Arial" panose="020B0604020202020204" pitchFamily="34" charset="0"/>
              <a:buChar char="•"/>
            </a:pPr>
            <a:r>
              <a:rPr lang="en-US" dirty="0"/>
              <a:t>In that card we embedded a logo of each of the coding languages and all of them are learning type</a:t>
            </a:r>
          </a:p>
          <a:p>
            <a:pPr marL="285750" indent="-285750">
              <a:buFont typeface="Arial" panose="020B0604020202020204" pitchFamily="34" charset="0"/>
              <a:buChar char="•"/>
            </a:pPr>
            <a:r>
              <a:rPr lang="en-US" dirty="0"/>
              <a:t>Also in the card we created a button which is linked to the page of the specific course</a:t>
            </a:r>
          </a:p>
          <a:p>
            <a:pPr marL="285750" indent="-285750">
              <a:buFont typeface="Arial" panose="020B0604020202020204" pitchFamily="34" charset="0"/>
              <a:buChar char="•"/>
            </a:pPr>
            <a:r>
              <a:rPr lang="en-US" dirty="0"/>
              <a:t>For description we use “Lorem” keyword which provide us by default 50 random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u="sng" dirty="0"/>
          </a:p>
        </p:txBody>
      </p:sp>
      <p:pic>
        <p:nvPicPr>
          <p:cNvPr id="8" name="Picture 7">
            <a:extLst>
              <a:ext uri="{FF2B5EF4-FFF2-40B4-BE49-F238E27FC236}">
                <a16:creationId xmlns:a16="http://schemas.microsoft.com/office/drawing/2014/main" id="{CA867733-2216-21A7-CF78-C69552D27667}"/>
              </a:ext>
            </a:extLst>
          </p:cNvPr>
          <p:cNvPicPr>
            <a:picLocks noChangeAspect="1"/>
          </p:cNvPicPr>
          <p:nvPr/>
        </p:nvPicPr>
        <p:blipFill>
          <a:blip r:embed="rId3"/>
          <a:stretch>
            <a:fillRect/>
          </a:stretch>
        </p:blipFill>
        <p:spPr>
          <a:xfrm>
            <a:off x="4873056" y="3969587"/>
            <a:ext cx="4513262" cy="1404670"/>
          </a:xfrm>
          <a:prstGeom prst="rect">
            <a:avLst/>
          </a:prstGeom>
        </p:spPr>
      </p:pic>
    </p:spTree>
    <p:extLst>
      <p:ext uri="{BB962C8B-B14F-4D97-AF65-F5344CB8AC3E}">
        <p14:creationId xmlns:p14="http://schemas.microsoft.com/office/powerpoint/2010/main" val="219290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16E6-1617-90F3-B670-A2CF37FE0EE9}"/>
              </a:ext>
            </a:extLst>
          </p:cNvPr>
          <p:cNvSpPr>
            <a:spLocks noGrp="1"/>
          </p:cNvSpPr>
          <p:nvPr>
            <p:ph type="title"/>
          </p:nvPr>
        </p:nvSpPr>
        <p:spPr>
          <a:xfrm>
            <a:off x="677333" y="514924"/>
            <a:ext cx="4144831" cy="1167227"/>
          </a:xfrm>
        </p:spPr>
        <p:txBody>
          <a:bodyPr>
            <a:normAutofit/>
          </a:bodyPr>
          <a:lstStyle/>
          <a:p>
            <a:r>
              <a:rPr lang="en-US" sz="2400" u="sng" dirty="0"/>
              <a:t>Main Page Creation</a:t>
            </a:r>
            <a:br>
              <a:rPr lang="en-US" sz="2400" u="sng" dirty="0"/>
            </a:br>
            <a:endParaRPr lang="en-IN" sz="2400" u="sng" dirty="0"/>
          </a:p>
        </p:txBody>
      </p:sp>
      <p:pic>
        <p:nvPicPr>
          <p:cNvPr id="6" name="Content Placeholder 5">
            <a:extLst>
              <a:ext uri="{FF2B5EF4-FFF2-40B4-BE49-F238E27FC236}">
                <a16:creationId xmlns:a16="http://schemas.microsoft.com/office/drawing/2014/main" id="{D1739782-40F1-54F4-604D-7E681F312331}"/>
              </a:ext>
            </a:extLst>
          </p:cNvPr>
          <p:cNvPicPr>
            <a:picLocks noGrp="1" noChangeAspect="1"/>
          </p:cNvPicPr>
          <p:nvPr>
            <p:ph idx="1"/>
          </p:nvPr>
        </p:nvPicPr>
        <p:blipFill>
          <a:blip r:embed="rId2"/>
          <a:stretch>
            <a:fillRect/>
          </a:stretch>
        </p:blipFill>
        <p:spPr>
          <a:xfrm>
            <a:off x="5227607" y="379561"/>
            <a:ext cx="3579962" cy="2769081"/>
          </a:xfrm>
        </p:spPr>
      </p:pic>
      <p:sp>
        <p:nvSpPr>
          <p:cNvPr id="4" name="Text Placeholder 3">
            <a:extLst>
              <a:ext uri="{FF2B5EF4-FFF2-40B4-BE49-F238E27FC236}">
                <a16:creationId xmlns:a16="http://schemas.microsoft.com/office/drawing/2014/main" id="{05C6A051-5888-5F9B-F95F-B1D5C5FA947A}"/>
              </a:ext>
            </a:extLst>
          </p:cNvPr>
          <p:cNvSpPr>
            <a:spLocks noGrp="1"/>
          </p:cNvSpPr>
          <p:nvPr>
            <p:ph type="body" sz="half" idx="2"/>
          </p:nvPr>
        </p:nvSpPr>
        <p:spPr>
          <a:xfrm>
            <a:off x="677334" y="1682151"/>
            <a:ext cx="4144832" cy="4882554"/>
          </a:xfrm>
        </p:spPr>
        <p:txBody>
          <a:bodyPr>
            <a:normAutofit/>
          </a:bodyPr>
          <a:lstStyle/>
          <a:p>
            <a:r>
              <a:rPr lang="en-US" sz="1800" u="sng" dirty="0"/>
              <a:t>CSS Code</a:t>
            </a:r>
            <a:r>
              <a:rPr lang="en-US" sz="1800" dirty="0"/>
              <a:t>:</a:t>
            </a:r>
          </a:p>
          <a:p>
            <a:pPr marL="285750" indent="-285750">
              <a:buFont typeface="Arial" panose="020B0604020202020204" pitchFamily="34" charset="0"/>
              <a:buChar char="•"/>
            </a:pPr>
            <a:r>
              <a:rPr lang="en-IN" dirty="0"/>
              <a:t>In CSS part we add a quarter type background image where the buttons and the heading are placed for decoration</a:t>
            </a:r>
          </a:p>
          <a:p>
            <a:pPr marL="285750" indent="-285750">
              <a:buFont typeface="Arial" panose="020B0604020202020204" pitchFamily="34" charset="0"/>
              <a:buChar char="•"/>
            </a:pPr>
            <a:r>
              <a:rPr lang="en-IN" dirty="0"/>
              <a:t>We just shortened the height of the image</a:t>
            </a:r>
          </a:p>
          <a:p>
            <a:pPr marL="285750" indent="-285750">
              <a:buFont typeface="Arial" panose="020B0604020202020204" pitchFamily="34" charset="0"/>
              <a:buChar char="•"/>
            </a:pPr>
            <a:r>
              <a:rPr lang="en-IN" dirty="0"/>
              <a:t>Next the description and the cards are bordered and the logos are placed in proper way</a:t>
            </a:r>
          </a:p>
          <a:p>
            <a:pPr marL="285750" indent="-285750">
              <a:buFont typeface="Arial" panose="020B0604020202020204" pitchFamily="34" charset="0"/>
              <a:buChar char="•"/>
            </a:pPr>
            <a:r>
              <a:rPr lang="en-IN" dirty="0"/>
              <a:t>We use to arrange the cards as “flex” and put the “flex-direction” as “column” so the cards are placed side by side</a:t>
            </a:r>
          </a:p>
          <a:p>
            <a:pPr marL="285750" indent="-285750">
              <a:buFont typeface="Arial" panose="020B0604020202020204" pitchFamily="34" charset="0"/>
              <a:buChar char="•"/>
            </a:pPr>
            <a:r>
              <a:rPr lang="en-IN" dirty="0"/>
              <a:t>We put a “min-width” so that in a screen a limited(only 3) cards can be placed</a:t>
            </a:r>
          </a:p>
          <a:p>
            <a:pPr marL="285750" indent="-285750">
              <a:buFont typeface="Arial" panose="020B0604020202020204" pitchFamily="34" charset="0"/>
              <a:buChar char="•"/>
            </a:pPr>
            <a:r>
              <a:rPr lang="en-IN" dirty="0"/>
              <a:t>The “Get Started” buttons are placed in the right bottom after the end of the description of the corresponding cards</a:t>
            </a:r>
          </a:p>
          <a:p>
            <a:pPr marL="285750" indent="-285750">
              <a:buFont typeface="Arial" panose="020B0604020202020204" pitchFamily="34" charset="0"/>
              <a:buChar char="•"/>
            </a:pPr>
            <a:r>
              <a:rPr lang="en-IN" dirty="0"/>
              <a:t>“*” is basically use to select all the elements of the page to keep them as “border-box”</a:t>
            </a:r>
          </a:p>
        </p:txBody>
      </p:sp>
      <p:pic>
        <p:nvPicPr>
          <p:cNvPr id="8" name="Picture 7">
            <a:extLst>
              <a:ext uri="{FF2B5EF4-FFF2-40B4-BE49-F238E27FC236}">
                <a16:creationId xmlns:a16="http://schemas.microsoft.com/office/drawing/2014/main" id="{FF25A2EA-2ED7-8C34-9FF3-677E07AF0C86}"/>
              </a:ext>
            </a:extLst>
          </p:cNvPr>
          <p:cNvPicPr>
            <a:picLocks noChangeAspect="1"/>
          </p:cNvPicPr>
          <p:nvPr/>
        </p:nvPicPr>
        <p:blipFill>
          <a:blip r:embed="rId3"/>
          <a:stretch>
            <a:fillRect/>
          </a:stretch>
        </p:blipFill>
        <p:spPr>
          <a:xfrm>
            <a:off x="5227607" y="3148642"/>
            <a:ext cx="3579963" cy="2674190"/>
          </a:xfrm>
          <a:prstGeom prst="rect">
            <a:avLst/>
          </a:prstGeom>
        </p:spPr>
      </p:pic>
      <p:pic>
        <p:nvPicPr>
          <p:cNvPr id="10" name="Picture 9">
            <a:extLst>
              <a:ext uri="{FF2B5EF4-FFF2-40B4-BE49-F238E27FC236}">
                <a16:creationId xmlns:a16="http://schemas.microsoft.com/office/drawing/2014/main" id="{A5B38A86-3C3A-E07F-A663-B49C1131D561}"/>
              </a:ext>
            </a:extLst>
          </p:cNvPr>
          <p:cNvPicPr>
            <a:picLocks noChangeAspect="1"/>
          </p:cNvPicPr>
          <p:nvPr/>
        </p:nvPicPr>
        <p:blipFill>
          <a:blip r:embed="rId4"/>
          <a:stretch>
            <a:fillRect/>
          </a:stretch>
        </p:blipFill>
        <p:spPr>
          <a:xfrm>
            <a:off x="5227607" y="5822832"/>
            <a:ext cx="3579963" cy="741873"/>
          </a:xfrm>
          <a:prstGeom prst="rect">
            <a:avLst/>
          </a:prstGeom>
        </p:spPr>
      </p:pic>
    </p:spTree>
    <p:extLst>
      <p:ext uri="{BB962C8B-B14F-4D97-AF65-F5344CB8AC3E}">
        <p14:creationId xmlns:p14="http://schemas.microsoft.com/office/powerpoint/2010/main" val="867506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49C4-CC80-B3F6-6A70-848D7F7788BC}"/>
              </a:ext>
            </a:extLst>
          </p:cNvPr>
          <p:cNvSpPr>
            <a:spLocks noGrp="1"/>
          </p:cNvSpPr>
          <p:nvPr>
            <p:ph type="title"/>
          </p:nvPr>
        </p:nvSpPr>
        <p:spPr/>
        <p:txBody>
          <a:bodyPr>
            <a:normAutofit/>
          </a:bodyPr>
          <a:lstStyle/>
          <a:p>
            <a:pPr algn="ctr"/>
            <a:r>
              <a:rPr lang="en-US" sz="3200" u="sng" dirty="0"/>
              <a:t>Main page</a:t>
            </a:r>
            <a:endParaRPr lang="en-IN" sz="3200" u="sng" dirty="0"/>
          </a:p>
        </p:txBody>
      </p:sp>
      <p:pic>
        <p:nvPicPr>
          <p:cNvPr id="5" name="Content Placeholder 4">
            <a:extLst>
              <a:ext uri="{FF2B5EF4-FFF2-40B4-BE49-F238E27FC236}">
                <a16:creationId xmlns:a16="http://schemas.microsoft.com/office/drawing/2014/main" id="{CED8D2A0-BAA3-B41E-F023-F57C15E0F043}"/>
              </a:ext>
            </a:extLst>
          </p:cNvPr>
          <p:cNvPicPr>
            <a:picLocks noGrp="1" noChangeAspect="1"/>
          </p:cNvPicPr>
          <p:nvPr>
            <p:ph idx="1"/>
          </p:nvPr>
        </p:nvPicPr>
        <p:blipFill>
          <a:blip r:embed="rId2"/>
          <a:stretch>
            <a:fillRect/>
          </a:stretch>
        </p:blipFill>
        <p:spPr>
          <a:xfrm>
            <a:off x="871268" y="2160588"/>
            <a:ext cx="8272732" cy="3881437"/>
          </a:xfrm>
        </p:spPr>
      </p:pic>
    </p:spTree>
    <p:extLst>
      <p:ext uri="{BB962C8B-B14F-4D97-AF65-F5344CB8AC3E}">
        <p14:creationId xmlns:p14="http://schemas.microsoft.com/office/powerpoint/2010/main" val="2574427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C1271-4FF2-D66B-3801-0C9FCFBC3AD5}"/>
              </a:ext>
            </a:extLst>
          </p:cNvPr>
          <p:cNvSpPr>
            <a:spLocks noGrp="1"/>
          </p:cNvSpPr>
          <p:nvPr>
            <p:ph type="title"/>
          </p:nvPr>
        </p:nvSpPr>
        <p:spPr>
          <a:xfrm>
            <a:off x="677334" y="514924"/>
            <a:ext cx="3854528" cy="1244865"/>
          </a:xfrm>
        </p:spPr>
        <p:txBody>
          <a:bodyPr>
            <a:normAutofit/>
          </a:bodyPr>
          <a:lstStyle/>
          <a:p>
            <a:r>
              <a:rPr lang="en-US" sz="2400" u="sng" dirty="0"/>
              <a:t>Course Page Creation</a:t>
            </a:r>
            <a:br>
              <a:rPr lang="en-US" sz="2400" u="sng" dirty="0"/>
            </a:br>
            <a:endParaRPr lang="en-IN" sz="2400" u="sng" dirty="0"/>
          </a:p>
        </p:txBody>
      </p:sp>
      <p:pic>
        <p:nvPicPr>
          <p:cNvPr id="6" name="Content Placeholder 5">
            <a:extLst>
              <a:ext uri="{FF2B5EF4-FFF2-40B4-BE49-F238E27FC236}">
                <a16:creationId xmlns:a16="http://schemas.microsoft.com/office/drawing/2014/main" id="{7B145FC2-9D1B-E5A4-BC37-EE4A20401324}"/>
              </a:ext>
            </a:extLst>
          </p:cNvPr>
          <p:cNvPicPr>
            <a:picLocks noGrp="1" noChangeAspect="1"/>
          </p:cNvPicPr>
          <p:nvPr>
            <p:ph idx="1"/>
          </p:nvPr>
        </p:nvPicPr>
        <p:blipFill>
          <a:blip r:embed="rId2"/>
          <a:stretch>
            <a:fillRect/>
          </a:stretch>
        </p:blipFill>
        <p:spPr>
          <a:xfrm>
            <a:off x="4778166" y="785004"/>
            <a:ext cx="4616000" cy="3036498"/>
          </a:xfrm>
        </p:spPr>
      </p:pic>
      <p:sp>
        <p:nvSpPr>
          <p:cNvPr id="4" name="Text Placeholder 3">
            <a:extLst>
              <a:ext uri="{FF2B5EF4-FFF2-40B4-BE49-F238E27FC236}">
                <a16:creationId xmlns:a16="http://schemas.microsoft.com/office/drawing/2014/main" id="{DE099001-C985-D883-3ADF-FF825300E410}"/>
              </a:ext>
            </a:extLst>
          </p:cNvPr>
          <p:cNvSpPr>
            <a:spLocks noGrp="1"/>
          </p:cNvSpPr>
          <p:nvPr>
            <p:ph type="body" sz="half" idx="2"/>
          </p:nvPr>
        </p:nvSpPr>
        <p:spPr>
          <a:xfrm>
            <a:off x="677334" y="1759789"/>
            <a:ext cx="3854528" cy="4281572"/>
          </a:xfrm>
        </p:spPr>
        <p:txBody>
          <a:bodyPr>
            <a:normAutofit/>
          </a:bodyPr>
          <a:lstStyle/>
          <a:p>
            <a:r>
              <a:rPr lang="en-US" sz="1800" u="sng" dirty="0"/>
              <a:t>HTML Code</a:t>
            </a:r>
            <a:r>
              <a:rPr lang="en-US" sz="1800" dirty="0"/>
              <a:t>:</a:t>
            </a:r>
          </a:p>
          <a:p>
            <a:pPr marL="285750" indent="-285750">
              <a:buFont typeface="Arial" panose="020B0604020202020204" pitchFamily="34" charset="0"/>
              <a:buChar char="•"/>
            </a:pPr>
            <a:r>
              <a:rPr lang="en-IN" dirty="0"/>
              <a:t>As of the Main Page here also the cards are created</a:t>
            </a:r>
          </a:p>
          <a:p>
            <a:pPr marL="285750" indent="-285750">
              <a:buFont typeface="Arial" panose="020B0604020202020204" pitchFamily="34" charset="0"/>
              <a:buChar char="•"/>
            </a:pPr>
            <a:r>
              <a:rPr lang="en-IN" dirty="0"/>
              <a:t>Here no of cards are more than from the Main Page</a:t>
            </a:r>
          </a:p>
          <a:p>
            <a:pPr marL="285750" indent="-285750">
              <a:buFont typeface="Arial" panose="020B0604020202020204" pitchFamily="34" charset="0"/>
              <a:buChar char="•"/>
            </a:pPr>
            <a:r>
              <a:rPr lang="en-IN" dirty="0"/>
              <a:t>Also for each card one corresponding logo and link of specific course page are provided using a button</a:t>
            </a:r>
          </a:p>
          <a:p>
            <a:pPr marL="285750" indent="-285750">
              <a:buFont typeface="Arial" panose="020B0604020202020204" pitchFamily="34" charset="0"/>
              <a:buChar char="•"/>
            </a:pPr>
            <a:r>
              <a:rPr lang="en-IN" dirty="0"/>
              <a:t>Some description of the language are also been provided here</a:t>
            </a:r>
          </a:p>
          <a:p>
            <a:endParaRPr lang="en-IN" dirty="0"/>
          </a:p>
        </p:txBody>
      </p:sp>
      <p:pic>
        <p:nvPicPr>
          <p:cNvPr id="8" name="Picture 7">
            <a:extLst>
              <a:ext uri="{FF2B5EF4-FFF2-40B4-BE49-F238E27FC236}">
                <a16:creationId xmlns:a16="http://schemas.microsoft.com/office/drawing/2014/main" id="{A11204A8-61E4-30DC-274F-CAE66895868B}"/>
              </a:ext>
            </a:extLst>
          </p:cNvPr>
          <p:cNvPicPr>
            <a:picLocks noChangeAspect="1"/>
          </p:cNvPicPr>
          <p:nvPr/>
        </p:nvPicPr>
        <p:blipFill>
          <a:blip r:embed="rId3"/>
          <a:stretch>
            <a:fillRect/>
          </a:stretch>
        </p:blipFill>
        <p:spPr>
          <a:xfrm>
            <a:off x="4778166" y="3821502"/>
            <a:ext cx="4616000" cy="2219859"/>
          </a:xfrm>
          <a:prstGeom prst="rect">
            <a:avLst/>
          </a:prstGeom>
        </p:spPr>
      </p:pic>
    </p:spTree>
    <p:extLst>
      <p:ext uri="{BB962C8B-B14F-4D97-AF65-F5344CB8AC3E}">
        <p14:creationId xmlns:p14="http://schemas.microsoft.com/office/powerpoint/2010/main" val="2070057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74AAA-606A-E016-4B01-2E39A863B76F}"/>
              </a:ext>
            </a:extLst>
          </p:cNvPr>
          <p:cNvSpPr>
            <a:spLocks noGrp="1"/>
          </p:cNvSpPr>
          <p:nvPr>
            <p:ph type="title"/>
          </p:nvPr>
        </p:nvSpPr>
        <p:spPr>
          <a:xfrm>
            <a:off x="677334" y="264186"/>
            <a:ext cx="3854528" cy="1159172"/>
          </a:xfrm>
        </p:spPr>
        <p:txBody>
          <a:bodyPr>
            <a:normAutofit/>
          </a:bodyPr>
          <a:lstStyle/>
          <a:p>
            <a:r>
              <a:rPr lang="en-US" sz="2400" u="sng" dirty="0"/>
              <a:t>Course Page Creation</a:t>
            </a:r>
            <a:br>
              <a:rPr lang="en-US" sz="2400" u="sng" dirty="0"/>
            </a:br>
            <a:endParaRPr lang="en-IN" sz="2400" u="sng" dirty="0"/>
          </a:p>
        </p:txBody>
      </p:sp>
      <p:pic>
        <p:nvPicPr>
          <p:cNvPr id="6" name="Content Placeholder 5">
            <a:extLst>
              <a:ext uri="{FF2B5EF4-FFF2-40B4-BE49-F238E27FC236}">
                <a16:creationId xmlns:a16="http://schemas.microsoft.com/office/drawing/2014/main" id="{2DFBD56D-CB48-9D32-AFAB-0ACE78C665B5}"/>
              </a:ext>
            </a:extLst>
          </p:cNvPr>
          <p:cNvPicPr>
            <a:picLocks noGrp="1" noChangeAspect="1"/>
          </p:cNvPicPr>
          <p:nvPr>
            <p:ph idx="1"/>
          </p:nvPr>
        </p:nvPicPr>
        <p:blipFill>
          <a:blip r:embed="rId2"/>
          <a:stretch>
            <a:fillRect/>
          </a:stretch>
        </p:blipFill>
        <p:spPr>
          <a:xfrm>
            <a:off x="5001636" y="264185"/>
            <a:ext cx="4211374" cy="3341658"/>
          </a:xfrm>
        </p:spPr>
      </p:pic>
      <p:sp>
        <p:nvSpPr>
          <p:cNvPr id="4" name="Text Placeholder 3">
            <a:extLst>
              <a:ext uri="{FF2B5EF4-FFF2-40B4-BE49-F238E27FC236}">
                <a16:creationId xmlns:a16="http://schemas.microsoft.com/office/drawing/2014/main" id="{D38BA56C-58B9-EB32-1E95-FC66451AF3CE}"/>
              </a:ext>
            </a:extLst>
          </p:cNvPr>
          <p:cNvSpPr>
            <a:spLocks noGrp="1"/>
          </p:cNvSpPr>
          <p:nvPr>
            <p:ph type="body" sz="half" idx="2"/>
          </p:nvPr>
        </p:nvSpPr>
        <p:spPr>
          <a:xfrm>
            <a:off x="677334" y="1423359"/>
            <a:ext cx="3854528" cy="4623758"/>
          </a:xfrm>
        </p:spPr>
        <p:txBody>
          <a:bodyPr>
            <a:normAutofit/>
          </a:bodyPr>
          <a:lstStyle/>
          <a:p>
            <a:r>
              <a:rPr lang="en-US" sz="1800" u="sng" dirty="0"/>
              <a:t>CSS Code</a:t>
            </a:r>
            <a:r>
              <a:rPr lang="en-US" sz="1800" dirty="0"/>
              <a:t>:</a:t>
            </a:r>
          </a:p>
          <a:p>
            <a:pPr marL="285750" indent="-285750">
              <a:buFont typeface="Arial" panose="020B0604020202020204" pitchFamily="34" charset="0"/>
              <a:buChar char="•"/>
            </a:pPr>
            <a:r>
              <a:rPr lang="en-US" dirty="0"/>
              <a:t>Everything is same as of the Main Page</a:t>
            </a:r>
          </a:p>
          <a:p>
            <a:pPr marL="285750" indent="-285750">
              <a:buFont typeface="Arial" panose="020B0604020202020204" pitchFamily="34" charset="0"/>
              <a:buChar char="•"/>
            </a:pPr>
            <a:r>
              <a:rPr lang="en-US" dirty="0"/>
              <a:t>Here “min-width” is made fixed so that no more than three cards can be there in one page</a:t>
            </a:r>
          </a:p>
          <a:p>
            <a:pPr marL="285750" indent="-285750">
              <a:buFont typeface="Arial" panose="020B0604020202020204" pitchFamily="34" charset="0"/>
              <a:buChar char="•"/>
            </a:pPr>
            <a:r>
              <a:rPr lang="en-US" dirty="0"/>
              <a:t>All the card buttons are hovered so that when we just move the cursor there it will change its color and also provided transition of the hovering so that the change of the color is done smoothly</a:t>
            </a:r>
          </a:p>
        </p:txBody>
      </p:sp>
      <p:pic>
        <p:nvPicPr>
          <p:cNvPr id="8" name="Picture 7">
            <a:extLst>
              <a:ext uri="{FF2B5EF4-FFF2-40B4-BE49-F238E27FC236}">
                <a16:creationId xmlns:a16="http://schemas.microsoft.com/office/drawing/2014/main" id="{A79FF52A-FAE6-D262-6BF2-5A6053F044C6}"/>
              </a:ext>
            </a:extLst>
          </p:cNvPr>
          <p:cNvPicPr>
            <a:picLocks noChangeAspect="1"/>
          </p:cNvPicPr>
          <p:nvPr/>
        </p:nvPicPr>
        <p:blipFill>
          <a:blip r:embed="rId3"/>
          <a:stretch>
            <a:fillRect/>
          </a:stretch>
        </p:blipFill>
        <p:spPr>
          <a:xfrm>
            <a:off x="5001636" y="3605843"/>
            <a:ext cx="4211373" cy="2053085"/>
          </a:xfrm>
          <a:prstGeom prst="rect">
            <a:avLst/>
          </a:prstGeom>
        </p:spPr>
      </p:pic>
      <p:pic>
        <p:nvPicPr>
          <p:cNvPr id="10" name="Picture 9">
            <a:extLst>
              <a:ext uri="{FF2B5EF4-FFF2-40B4-BE49-F238E27FC236}">
                <a16:creationId xmlns:a16="http://schemas.microsoft.com/office/drawing/2014/main" id="{F456807E-353A-2D62-0DDA-438FF4AD0633}"/>
              </a:ext>
            </a:extLst>
          </p:cNvPr>
          <p:cNvPicPr>
            <a:picLocks noChangeAspect="1"/>
          </p:cNvPicPr>
          <p:nvPr/>
        </p:nvPicPr>
        <p:blipFill>
          <a:blip r:embed="rId4"/>
          <a:stretch>
            <a:fillRect/>
          </a:stretch>
        </p:blipFill>
        <p:spPr>
          <a:xfrm>
            <a:off x="5001635" y="5658928"/>
            <a:ext cx="4211373" cy="388189"/>
          </a:xfrm>
          <a:prstGeom prst="rect">
            <a:avLst/>
          </a:prstGeom>
        </p:spPr>
      </p:pic>
    </p:spTree>
    <p:extLst>
      <p:ext uri="{BB962C8B-B14F-4D97-AF65-F5344CB8AC3E}">
        <p14:creationId xmlns:p14="http://schemas.microsoft.com/office/powerpoint/2010/main" val="294181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F110-9B52-E133-91CD-949208C2D047}"/>
              </a:ext>
            </a:extLst>
          </p:cNvPr>
          <p:cNvSpPr>
            <a:spLocks noGrp="1"/>
          </p:cNvSpPr>
          <p:nvPr>
            <p:ph type="title"/>
          </p:nvPr>
        </p:nvSpPr>
        <p:spPr/>
        <p:txBody>
          <a:bodyPr>
            <a:normAutofit/>
          </a:bodyPr>
          <a:lstStyle/>
          <a:p>
            <a:pPr algn="ctr"/>
            <a:r>
              <a:rPr lang="en-US" sz="3200" u="sng" dirty="0"/>
              <a:t>Course Page</a:t>
            </a:r>
            <a:endParaRPr lang="en-IN" sz="3200" u="sng" dirty="0"/>
          </a:p>
        </p:txBody>
      </p:sp>
      <p:pic>
        <p:nvPicPr>
          <p:cNvPr id="5" name="Content Placeholder 4">
            <a:extLst>
              <a:ext uri="{FF2B5EF4-FFF2-40B4-BE49-F238E27FC236}">
                <a16:creationId xmlns:a16="http://schemas.microsoft.com/office/drawing/2014/main" id="{DC6CFEDD-C1F0-B497-1B39-011040123F7D}"/>
              </a:ext>
            </a:extLst>
          </p:cNvPr>
          <p:cNvPicPr>
            <a:picLocks noGrp="1" noChangeAspect="1"/>
          </p:cNvPicPr>
          <p:nvPr>
            <p:ph idx="1"/>
          </p:nvPr>
        </p:nvPicPr>
        <p:blipFill>
          <a:blip r:embed="rId2"/>
          <a:stretch>
            <a:fillRect/>
          </a:stretch>
        </p:blipFill>
        <p:spPr>
          <a:xfrm>
            <a:off x="881316" y="2160588"/>
            <a:ext cx="8189405" cy="3881437"/>
          </a:xfrm>
        </p:spPr>
      </p:pic>
    </p:spTree>
    <p:extLst>
      <p:ext uri="{BB962C8B-B14F-4D97-AF65-F5344CB8AC3E}">
        <p14:creationId xmlns:p14="http://schemas.microsoft.com/office/powerpoint/2010/main" val="715147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E8F8C-0D69-4CAE-BB9F-80E1731C11C6}"/>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C329BCE1-1C62-4916-9D20-CA93A3F94424}"/>
              </a:ext>
            </a:extLst>
          </p:cNvPr>
          <p:cNvSpPr>
            <a:spLocks noGrp="1"/>
          </p:cNvSpPr>
          <p:nvPr>
            <p:ph idx="1"/>
          </p:nvPr>
        </p:nvSpPr>
        <p:spPr/>
        <p:txBody>
          <a:bodyPr/>
          <a:lstStyle/>
          <a:p>
            <a:pPr marL="0" indent="0">
              <a:buNone/>
            </a:pPr>
            <a:r>
              <a:rPr lang="en-US" dirty="0"/>
              <a:t>In this world of high class job opportunity you have to know many languages as to secure high paying job offers. And for that coding websites are necessary. So in this context we have decided to build a free coding site which will help us in learning many languages preferable for jobs.</a:t>
            </a:r>
            <a:endParaRPr lang="en-IN" dirty="0"/>
          </a:p>
        </p:txBody>
      </p:sp>
    </p:spTree>
    <p:extLst>
      <p:ext uri="{BB962C8B-B14F-4D97-AF65-F5344CB8AC3E}">
        <p14:creationId xmlns:p14="http://schemas.microsoft.com/office/powerpoint/2010/main" val="269962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900B-614F-341C-D7CD-DDC438240158}"/>
              </a:ext>
            </a:extLst>
          </p:cNvPr>
          <p:cNvSpPr>
            <a:spLocks noGrp="1"/>
          </p:cNvSpPr>
          <p:nvPr>
            <p:ph type="title"/>
          </p:nvPr>
        </p:nvSpPr>
        <p:spPr>
          <a:xfrm>
            <a:off x="677334" y="552091"/>
            <a:ext cx="3854528" cy="1242203"/>
          </a:xfrm>
        </p:spPr>
        <p:txBody>
          <a:bodyPr>
            <a:normAutofit/>
          </a:bodyPr>
          <a:lstStyle/>
          <a:p>
            <a:r>
              <a:rPr lang="en-US" sz="2400" u="sng" dirty="0"/>
              <a:t>Java Course Page Creation</a:t>
            </a:r>
            <a:br>
              <a:rPr lang="en-US" sz="2400" u="sng" dirty="0"/>
            </a:br>
            <a:endParaRPr lang="en-IN" sz="2400" u="sng" dirty="0"/>
          </a:p>
        </p:txBody>
      </p:sp>
      <p:sp>
        <p:nvSpPr>
          <p:cNvPr id="4" name="Text Placeholder 3">
            <a:extLst>
              <a:ext uri="{FF2B5EF4-FFF2-40B4-BE49-F238E27FC236}">
                <a16:creationId xmlns:a16="http://schemas.microsoft.com/office/drawing/2014/main" id="{F3C58211-408D-2080-4AD7-AFD4251F81D4}"/>
              </a:ext>
            </a:extLst>
          </p:cNvPr>
          <p:cNvSpPr>
            <a:spLocks noGrp="1"/>
          </p:cNvSpPr>
          <p:nvPr>
            <p:ph type="body" sz="half" idx="2"/>
          </p:nvPr>
        </p:nvSpPr>
        <p:spPr>
          <a:xfrm>
            <a:off x="677334" y="1794295"/>
            <a:ext cx="3854528" cy="3567224"/>
          </a:xfrm>
        </p:spPr>
        <p:txBody>
          <a:bodyPr>
            <a:normAutofit/>
          </a:bodyPr>
          <a:lstStyle/>
          <a:p>
            <a:r>
              <a:rPr lang="en-US" sz="1800" u="sng" dirty="0"/>
              <a:t>HTML Code</a:t>
            </a:r>
            <a:r>
              <a:rPr lang="en-US" sz="1800" dirty="0"/>
              <a:t>:</a:t>
            </a:r>
          </a:p>
          <a:p>
            <a:pPr marL="285750" indent="-285750">
              <a:buFont typeface="Arial" panose="020B0604020202020204" pitchFamily="34" charset="0"/>
              <a:buChar char="•"/>
            </a:pPr>
            <a:r>
              <a:rPr lang="en-US" dirty="0"/>
              <a:t>For the upper quarter we create a navigation bar where we put the java logo and some buttons for going to main course page or to practice page or to see what your skill level is</a:t>
            </a:r>
          </a:p>
          <a:p>
            <a:pPr marL="285750" indent="-285750">
              <a:buFont typeface="Arial" panose="020B0604020202020204" pitchFamily="34" charset="0"/>
              <a:buChar char="•"/>
            </a:pPr>
            <a:r>
              <a:rPr lang="en-US" dirty="0"/>
              <a:t>And in the main screen the java videos are added.</a:t>
            </a:r>
          </a:p>
          <a:p>
            <a:pPr marL="285750" indent="-285750">
              <a:buFont typeface="Arial" panose="020B0604020202020204" pitchFamily="34" charset="0"/>
              <a:buChar char="•"/>
            </a:pPr>
            <a:r>
              <a:rPr lang="en-US" dirty="0"/>
              <a:t>There is one video taken as thumbnail video and others are put in the right side for selection</a:t>
            </a:r>
            <a:endParaRPr lang="en-IN" dirty="0"/>
          </a:p>
        </p:txBody>
      </p:sp>
      <p:pic>
        <p:nvPicPr>
          <p:cNvPr id="5" name="Content Placeholder 4">
            <a:extLst>
              <a:ext uri="{FF2B5EF4-FFF2-40B4-BE49-F238E27FC236}">
                <a16:creationId xmlns:a16="http://schemas.microsoft.com/office/drawing/2014/main" id="{0FCCE4D6-98E2-9A05-5710-3577DFFBC8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0913" y="1035169"/>
            <a:ext cx="4521110" cy="4326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471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17F2E-4605-E60A-C5A2-5427206E7109}"/>
              </a:ext>
            </a:extLst>
          </p:cNvPr>
          <p:cNvSpPr>
            <a:spLocks noGrp="1"/>
          </p:cNvSpPr>
          <p:nvPr>
            <p:ph type="title"/>
          </p:nvPr>
        </p:nvSpPr>
        <p:spPr>
          <a:xfrm>
            <a:off x="677334" y="514924"/>
            <a:ext cx="3854528" cy="1218985"/>
          </a:xfrm>
        </p:spPr>
        <p:txBody>
          <a:bodyPr>
            <a:normAutofit/>
          </a:bodyPr>
          <a:lstStyle/>
          <a:p>
            <a:r>
              <a:rPr lang="en-US" sz="2400" u="sng" dirty="0"/>
              <a:t>JAVA Course Page Creation</a:t>
            </a:r>
            <a:br>
              <a:rPr lang="en-US" sz="2400" u="sng" dirty="0"/>
            </a:br>
            <a:endParaRPr lang="en-IN" sz="2400" u="sng" dirty="0"/>
          </a:p>
        </p:txBody>
      </p:sp>
      <p:pic>
        <p:nvPicPr>
          <p:cNvPr id="6" name="Content Placeholder 5">
            <a:extLst>
              <a:ext uri="{FF2B5EF4-FFF2-40B4-BE49-F238E27FC236}">
                <a16:creationId xmlns:a16="http://schemas.microsoft.com/office/drawing/2014/main" id="{C8D63DC1-47EF-F6E4-1700-58958F569F37}"/>
              </a:ext>
            </a:extLst>
          </p:cNvPr>
          <p:cNvPicPr>
            <a:picLocks noGrp="1" noChangeAspect="1"/>
          </p:cNvPicPr>
          <p:nvPr>
            <p:ph idx="1"/>
          </p:nvPr>
        </p:nvPicPr>
        <p:blipFill>
          <a:blip r:embed="rId2"/>
          <a:stretch>
            <a:fillRect/>
          </a:stretch>
        </p:blipFill>
        <p:spPr>
          <a:xfrm>
            <a:off x="5738573" y="514349"/>
            <a:ext cx="3017238" cy="3902375"/>
          </a:xfrm>
        </p:spPr>
      </p:pic>
      <p:sp>
        <p:nvSpPr>
          <p:cNvPr id="4" name="Text Placeholder 3">
            <a:extLst>
              <a:ext uri="{FF2B5EF4-FFF2-40B4-BE49-F238E27FC236}">
                <a16:creationId xmlns:a16="http://schemas.microsoft.com/office/drawing/2014/main" id="{5A35E3D0-D65A-1B8B-DCF7-7FCDBCCE1FB1}"/>
              </a:ext>
            </a:extLst>
          </p:cNvPr>
          <p:cNvSpPr>
            <a:spLocks noGrp="1"/>
          </p:cNvSpPr>
          <p:nvPr>
            <p:ph type="body" sz="half" idx="2"/>
          </p:nvPr>
        </p:nvSpPr>
        <p:spPr>
          <a:xfrm>
            <a:off x="677334" y="1733908"/>
            <a:ext cx="4093074" cy="4701397"/>
          </a:xfrm>
        </p:spPr>
        <p:txBody>
          <a:bodyPr>
            <a:normAutofit/>
          </a:bodyPr>
          <a:lstStyle/>
          <a:p>
            <a:r>
              <a:rPr lang="en-US" sz="1800" u="sng" dirty="0"/>
              <a:t>CSS Code</a:t>
            </a:r>
            <a:r>
              <a:rPr lang="en-US" sz="1800" dirty="0"/>
              <a:t>:</a:t>
            </a:r>
          </a:p>
          <a:p>
            <a:pPr marL="285750" indent="-285750">
              <a:buFont typeface="Arial" panose="020B0604020202020204" pitchFamily="34" charset="0"/>
              <a:buChar char="•"/>
            </a:pPr>
            <a:r>
              <a:rPr lang="en-US" dirty="0"/>
              <a:t>In the navbar we have input grey color and the buttons are bordered in white and the logo is also embedded there</a:t>
            </a:r>
          </a:p>
          <a:p>
            <a:pPr marL="285750" indent="-285750">
              <a:buFont typeface="Arial" panose="020B0604020202020204" pitchFamily="34" charset="0"/>
              <a:buChar char="•"/>
            </a:pPr>
            <a:r>
              <a:rPr lang="en-IN" dirty="0"/>
              <a:t> For the playlist part, the first video taken as thumbnail video and its image was embedded in the left and the other images of the videos are in right side with a scrolling feature which is added by using “overflow-y” as “scroll”</a:t>
            </a:r>
          </a:p>
          <a:p>
            <a:pPr marL="285750" indent="-285750">
              <a:buFont typeface="Arial" panose="020B0604020202020204" pitchFamily="34" charset="0"/>
              <a:buChar char="•"/>
            </a:pPr>
            <a:r>
              <a:rPr lang="en-IN" dirty="0"/>
              <a:t>The main video was put as an aspect ratio of 4/2</a:t>
            </a:r>
          </a:p>
          <a:p>
            <a:pPr marL="285750" indent="-285750">
              <a:buFont typeface="Arial" panose="020B0604020202020204" pitchFamily="34" charset="0"/>
              <a:buChar char="•"/>
            </a:pPr>
            <a:r>
              <a:rPr lang="en-IN" dirty="0"/>
              <a:t>And also the cursor when moved to the video will be pointer as cursor option is changed to pointer here</a:t>
            </a:r>
          </a:p>
          <a:p>
            <a:pPr marL="285750" indent="-285750">
              <a:buFont typeface="Arial" panose="020B0604020202020204" pitchFamily="34" charset="0"/>
              <a:buChar char="•"/>
            </a:pPr>
            <a:endParaRPr lang="en-IN" dirty="0"/>
          </a:p>
        </p:txBody>
      </p:sp>
      <p:pic>
        <p:nvPicPr>
          <p:cNvPr id="8" name="Picture 7">
            <a:extLst>
              <a:ext uri="{FF2B5EF4-FFF2-40B4-BE49-F238E27FC236}">
                <a16:creationId xmlns:a16="http://schemas.microsoft.com/office/drawing/2014/main" id="{D600AACD-2FA0-3468-CA64-E413EB3F4283}"/>
              </a:ext>
            </a:extLst>
          </p:cNvPr>
          <p:cNvPicPr>
            <a:picLocks noChangeAspect="1"/>
          </p:cNvPicPr>
          <p:nvPr/>
        </p:nvPicPr>
        <p:blipFill>
          <a:blip r:embed="rId3"/>
          <a:stretch>
            <a:fillRect/>
          </a:stretch>
        </p:blipFill>
        <p:spPr>
          <a:xfrm>
            <a:off x="5738573" y="4416724"/>
            <a:ext cx="3017238" cy="2018582"/>
          </a:xfrm>
          <a:prstGeom prst="rect">
            <a:avLst/>
          </a:prstGeom>
        </p:spPr>
      </p:pic>
    </p:spTree>
    <p:extLst>
      <p:ext uri="{BB962C8B-B14F-4D97-AF65-F5344CB8AC3E}">
        <p14:creationId xmlns:p14="http://schemas.microsoft.com/office/powerpoint/2010/main" val="667874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5D4B-DEBE-25D3-EAFC-BE8C800F471A}"/>
              </a:ext>
            </a:extLst>
          </p:cNvPr>
          <p:cNvSpPr>
            <a:spLocks noGrp="1"/>
          </p:cNvSpPr>
          <p:nvPr>
            <p:ph type="title"/>
          </p:nvPr>
        </p:nvSpPr>
        <p:spPr>
          <a:xfrm>
            <a:off x="677334" y="514924"/>
            <a:ext cx="3854528" cy="1167227"/>
          </a:xfrm>
        </p:spPr>
        <p:txBody>
          <a:bodyPr>
            <a:normAutofit/>
          </a:bodyPr>
          <a:lstStyle/>
          <a:p>
            <a:r>
              <a:rPr lang="en-US" sz="2400" u="sng" dirty="0"/>
              <a:t>JAVA Course Page Creation</a:t>
            </a:r>
            <a:br>
              <a:rPr lang="en-US" sz="2400" u="sng" dirty="0"/>
            </a:br>
            <a:endParaRPr lang="en-IN" sz="2400" u="sng" dirty="0"/>
          </a:p>
        </p:txBody>
      </p:sp>
      <p:pic>
        <p:nvPicPr>
          <p:cNvPr id="6" name="Content Placeholder 5">
            <a:extLst>
              <a:ext uri="{FF2B5EF4-FFF2-40B4-BE49-F238E27FC236}">
                <a16:creationId xmlns:a16="http://schemas.microsoft.com/office/drawing/2014/main" id="{71837D4E-BB37-5F41-1CA6-24538FF26661}"/>
              </a:ext>
            </a:extLst>
          </p:cNvPr>
          <p:cNvPicPr>
            <a:picLocks noGrp="1" noChangeAspect="1"/>
          </p:cNvPicPr>
          <p:nvPr>
            <p:ph idx="1"/>
          </p:nvPr>
        </p:nvPicPr>
        <p:blipFill>
          <a:blip r:embed="rId2"/>
          <a:stretch>
            <a:fillRect/>
          </a:stretch>
        </p:blipFill>
        <p:spPr>
          <a:xfrm>
            <a:off x="4760912" y="1078302"/>
            <a:ext cx="4926551" cy="4356340"/>
          </a:xfrm>
        </p:spPr>
      </p:pic>
      <p:sp>
        <p:nvSpPr>
          <p:cNvPr id="4" name="Text Placeholder 3">
            <a:extLst>
              <a:ext uri="{FF2B5EF4-FFF2-40B4-BE49-F238E27FC236}">
                <a16:creationId xmlns:a16="http://schemas.microsoft.com/office/drawing/2014/main" id="{2DC12B0F-DD52-A01A-93DF-B6DE77D9FC3D}"/>
              </a:ext>
            </a:extLst>
          </p:cNvPr>
          <p:cNvSpPr>
            <a:spLocks noGrp="1"/>
          </p:cNvSpPr>
          <p:nvPr>
            <p:ph type="body" sz="half" idx="2"/>
          </p:nvPr>
        </p:nvSpPr>
        <p:spPr>
          <a:xfrm>
            <a:off x="677334" y="1682151"/>
            <a:ext cx="3854528" cy="4356340"/>
          </a:xfrm>
        </p:spPr>
        <p:txBody>
          <a:bodyPr>
            <a:normAutofit/>
          </a:bodyPr>
          <a:lstStyle/>
          <a:p>
            <a:r>
              <a:rPr lang="en-US" sz="1800" u="sng" dirty="0"/>
              <a:t>JS Code</a:t>
            </a:r>
            <a:r>
              <a:rPr lang="en-US" sz="1800" dirty="0"/>
              <a:t>:</a:t>
            </a:r>
          </a:p>
          <a:p>
            <a:pPr marL="285750" indent="-285750">
              <a:buFont typeface="Arial" panose="020B0604020202020204" pitchFamily="34" charset="0"/>
              <a:buChar char="•"/>
            </a:pPr>
            <a:r>
              <a:rPr lang="en-US" dirty="0"/>
              <a:t>Here we have taken the API of </a:t>
            </a:r>
            <a:r>
              <a:rPr lang="en-US" dirty="0" err="1"/>
              <a:t>youtube</a:t>
            </a:r>
            <a:r>
              <a:rPr lang="en-US" dirty="0"/>
              <a:t> channel and store it in the API Key part</a:t>
            </a:r>
          </a:p>
          <a:p>
            <a:pPr marL="285750" indent="-285750">
              <a:buFont typeface="Arial" panose="020B0604020202020204" pitchFamily="34" charset="0"/>
              <a:buChar char="•"/>
            </a:pPr>
            <a:r>
              <a:rPr lang="en-US" dirty="0"/>
              <a:t>Also here the whole playlist id was taken</a:t>
            </a:r>
            <a:endParaRPr lang="en-IN" dirty="0"/>
          </a:p>
          <a:p>
            <a:pPr marL="285750" indent="-285750">
              <a:buFont typeface="Arial" panose="020B0604020202020204" pitchFamily="34" charset="0"/>
              <a:buChar char="•"/>
            </a:pPr>
            <a:r>
              <a:rPr lang="en-IN" dirty="0"/>
              <a:t>Both of them are used to generate the URL of the videos</a:t>
            </a:r>
          </a:p>
          <a:p>
            <a:pPr marL="285750" indent="-285750">
              <a:buFont typeface="Arial" panose="020B0604020202020204" pitchFamily="34" charset="0"/>
              <a:buChar char="•"/>
            </a:pPr>
            <a:r>
              <a:rPr lang="en-IN" dirty="0"/>
              <a:t>Next we just create a function named “</a:t>
            </a:r>
            <a:r>
              <a:rPr lang="en-IN" dirty="0" err="1"/>
              <a:t>addEvents</a:t>
            </a:r>
            <a:r>
              <a:rPr lang="en-IN" dirty="0"/>
              <a:t>” where we add the feature when we click to the other videos in the scroll part it will come to the main thumbnail part</a:t>
            </a:r>
          </a:p>
          <a:p>
            <a:pPr marL="285750" indent="-285750">
              <a:buFont typeface="Arial" panose="020B0604020202020204" pitchFamily="34" charset="0"/>
              <a:buChar char="•"/>
            </a:pPr>
            <a:r>
              <a:rPr lang="en-IN" dirty="0"/>
              <a:t>“</a:t>
            </a:r>
            <a:r>
              <a:rPr lang="en-IN" dirty="0" err="1"/>
              <a:t>forEach</a:t>
            </a:r>
            <a:r>
              <a:rPr lang="en-IN" dirty="0"/>
              <a:t>” function will take the image of the videos in the thumbnail part </a:t>
            </a:r>
          </a:p>
          <a:p>
            <a:pPr marL="285750" indent="-285750">
              <a:buFont typeface="Arial" panose="020B0604020202020204" pitchFamily="34" charset="0"/>
              <a:buChar char="•"/>
            </a:pPr>
            <a:r>
              <a:rPr lang="en-IN" dirty="0"/>
              <a:t>“</a:t>
            </a:r>
            <a:r>
              <a:rPr lang="en-IN" dirty="0" err="1"/>
              <a:t>fetchData</a:t>
            </a:r>
            <a:r>
              <a:rPr lang="en-IN" dirty="0"/>
              <a:t>” function will fetch the data of the videos from the URL that was generated basically from </a:t>
            </a:r>
            <a:r>
              <a:rPr lang="en-IN" dirty="0" err="1"/>
              <a:t>youtube</a:t>
            </a:r>
            <a:endParaRPr lang="en-IN"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94487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14A9-82C4-18C7-2214-890561C62EAA}"/>
              </a:ext>
            </a:extLst>
          </p:cNvPr>
          <p:cNvSpPr>
            <a:spLocks noGrp="1"/>
          </p:cNvSpPr>
          <p:nvPr>
            <p:ph type="title"/>
          </p:nvPr>
        </p:nvSpPr>
        <p:spPr/>
        <p:txBody>
          <a:bodyPr>
            <a:normAutofit/>
          </a:bodyPr>
          <a:lstStyle/>
          <a:p>
            <a:pPr algn="ctr"/>
            <a:r>
              <a:rPr lang="en-US" sz="3200" u="sng" dirty="0"/>
              <a:t>JAVA Course Page</a:t>
            </a:r>
            <a:endParaRPr lang="en-IN" sz="3200" u="sng" dirty="0"/>
          </a:p>
        </p:txBody>
      </p:sp>
      <p:pic>
        <p:nvPicPr>
          <p:cNvPr id="5" name="Content Placeholder 4">
            <a:extLst>
              <a:ext uri="{FF2B5EF4-FFF2-40B4-BE49-F238E27FC236}">
                <a16:creationId xmlns:a16="http://schemas.microsoft.com/office/drawing/2014/main" id="{62B17753-0311-04ED-3DDE-5AF708943764}"/>
              </a:ext>
            </a:extLst>
          </p:cNvPr>
          <p:cNvPicPr>
            <a:picLocks noGrp="1" noChangeAspect="1"/>
          </p:cNvPicPr>
          <p:nvPr>
            <p:ph idx="1"/>
          </p:nvPr>
        </p:nvPicPr>
        <p:blipFill>
          <a:blip r:embed="rId2"/>
          <a:stretch>
            <a:fillRect/>
          </a:stretch>
        </p:blipFill>
        <p:spPr>
          <a:xfrm>
            <a:off x="1234999" y="2022566"/>
            <a:ext cx="8189405" cy="4059057"/>
          </a:xfrm>
        </p:spPr>
      </p:pic>
    </p:spTree>
    <p:extLst>
      <p:ext uri="{BB962C8B-B14F-4D97-AF65-F5344CB8AC3E}">
        <p14:creationId xmlns:p14="http://schemas.microsoft.com/office/powerpoint/2010/main" val="3944993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08B0-E04F-28CE-72BF-27430BAA8F36}"/>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221433A4-A5E5-7DA4-0257-E050B236F604}"/>
              </a:ext>
            </a:extLst>
          </p:cNvPr>
          <p:cNvSpPr>
            <a:spLocks noGrp="1"/>
          </p:cNvSpPr>
          <p:nvPr>
            <p:ph idx="1"/>
          </p:nvPr>
        </p:nvSpPr>
        <p:spPr/>
        <p:txBody>
          <a:bodyPr/>
          <a:lstStyle/>
          <a:p>
            <a:r>
              <a:rPr lang="en-US" dirty="0"/>
              <a:t>From this project we have earned many things</a:t>
            </a:r>
            <a:r>
              <a:rPr lang="en-IN" dirty="0"/>
              <a:t>, how to accomplish the work in a group, how to use APIs to take the data from any sites, also how to store password, username in the local storage and how to fetch that data</a:t>
            </a:r>
            <a:r>
              <a:rPr lang="en-US" dirty="0"/>
              <a:t> and many more things</a:t>
            </a:r>
          </a:p>
          <a:p>
            <a:r>
              <a:rPr lang="en-US" dirty="0"/>
              <a:t>This is a basic project for our learnings of HTML, CSS and JavaScript and hope we can improve the mistakes what we’ve done in this project in future</a:t>
            </a:r>
          </a:p>
          <a:p>
            <a:r>
              <a:rPr lang="en-IN" dirty="0"/>
              <a:t>Finally all in one is we just learn a new thing totally new topic and also make some application of this in our study life</a:t>
            </a:r>
          </a:p>
          <a:p>
            <a:pPr marL="0" indent="0">
              <a:buNone/>
            </a:pPr>
            <a:endParaRPr lang="en-IN" dirty="0"/>
          </a:p>
        </p:txBody>
      </p:sp>
    </p:spTree>
    <p:extLst>
      <p:ext uri="{BB962C8B-B14F-4D97-AF65-F5344CB8AC3E}">
        <p14:creationId xmlns:p14="http://schemas.microsoft.com/office/powerpoint/2010/main" val="144659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FC38-F94A-4C89-5DA4-E1C68F96843D}"/>
              </a:ext>
            </a:extLst>
          </p:cNvPr>
          <p:cNvSpPr>
            <a:spLocks noGrp="1"/>
          </p:cNvSpPr>
          <p:nvPr>
            <p:ph type="title"/>
          </p:nvPr>
        </p:nvSpPr>
        <p:spPr/>
        <p:txBody>
          <a:bodyPr/>
          <a:lstStyle/>
          <a:p>
            <a:r>
              <a:rPr lang="en-US" dirty="0"/>
              <a:t>Acknowledgement</a:t>
            </a:r>
            <a:endParaRPr lang="en-IN" dirty="0"/>
          </a:p>
        </p:txBody>
      </p:sp>
      <p:sp>
        <p:nvSpPr>
          <p:cNvPr id="3" name="Content Placeholder 2">
            <a:extLst>
              <a:ext uri="{FF2B5EF4-FFF2-40B4-BE49-F238E27FC236}">
                <a16:creationId xmlns:a16="http://schemas.microsoft.com/office/drawing/2014/main" id="{03CF7EFF-46A5-7CB2-284A-994D5B8DFF5D}"/>
              </a:ext>
            </a:extLst>
          </p:cNvPr>
          <p:cNvSpPr>
            <a:spLocks noGrp="1"/>
          </p:cNvSpPr>
          <p:nvPr>
            <p:ph idx="1"/>
          </p:nvPr>
        </p:nvSpPr>
        <p:spPr>
          <a:xfrm>
            <a:off x="677334" y="1930400"/>
            <a:ext cx="8596668" cy="4317999"/>
          </a:xfrm>
        </p:spPr>
        <p:txBody>
          <a:bodyPr/>
          <a:lstStyle/>
          <a:p>
            <a:pPr marL="0" indent="0">
              <a:buNone/>
            </a:pPr>
            <a:r>
              <a:rPr lang="en-US" dirty="0"/>
              <a:t>All what I’ve done and learn is not goes for my credit. It’s a group work and project. So, there are some of my friends and also our project guider/mentor whom I want to acknowledge. First of all my acknowledgement goes to our honorable professor Dr. Sekhar Kumar Mondal. As he just provide us such a good project for our learnings and also for future usability. Next my acknowledgement for my teammate </a:t>
            </a:r>
            <a:r>
              <a:rPr lang="en-US" dirty="0" err="1"/>
              <a:t>Aratrika</a:t>
            </a:r>
            <a:r>
              <a:rPr lang="en-US" dirty="0"/>
              <a:t> Pal. She just help me every time in doing this project also help me providing me some study material and finally to some of my friends, they also help me to understanding this project.</a:t>
            </a:r>
          </a:p>
          <a:p>
            <a:pPr marL="0" indent="0">
              <a:buNone/>
            </a:pPr>
            <a:r>
              <a:rPr lang="en-US" dirty="0"/>
              <a:t>												__</a:t>
            </a:r>
            <a:r>
              <a:rPr lang="en-US" dirty="0" err="1"/>
              <a:t>Rajarshi_Ghosh</a:t>
            </a:r>
            <a:r>
              <a:rPr lang="en-US" dirty="0"/>
              <a:t>__</a:t>
            </a:r>
          </a:p>
          <a:p>
            <a:pPr marL="0" indent="0">
              <a:buNone/>
            </a:pPr>
            <a:r>
              <a:rPr lang="en-US" dirty="0"/>
              <a:t>												Student’s Signature</a:t>
            </a:r>
          </a:p>
          <a:p>
            <a:pPr marL="0" indent="0">
              <a:buNone/>
            </a:pPr>
            <a:endParaRPr lang="en-IN" dirty="0"/>
          </a:p>
          <a:p>
            <a:pPr marL="0" indent="0">
              <a:buNone/>
            </a:pPr>
            <a:r>
              <a:rPr lang="en-IN" dirty="0"/>
              <a:t>____________________</a:t>
            </a:r>
          </a:p>
          <a:p>
            <a:pPr marL="0" indent="0">
              <a:buNone/>
            </a:pPr>
            <a:r>
              <a:rPr lang="en-IN" dirty="0"/>
              <a:t>   Teacher’s Signature</a:t>
            </a:r>
            <a:endParaRPr lang="en-US" dirty="0"/>
          </a:p>
        </p:txBody>
      </p:sp>
    </p:spTree>
    <p:extLst>
      <p:ext uri="{BB962C8B-B14F-4D97-AF65-F5344CB8AC3E}">
        <p14:creationId xmlns:p14="http://schemas.microsoft.com/office/powerpoint/2010/main" val="332898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2ECA-FC80-B436-E7E0-3D8BADF8216E}"/>
              </a:ext>
            </a:extLst>
          </p:cNvPr>
          <p:cNvSpPr>
            <a:spLocks noGrp="1"/>
          </p:cNvSpPr>
          <p:nvPr>
            <p:ph type="ctrTitle"/>
          </p:nvPr>
        </p:nvSpPr>
        <p:spPr/>
        <p:txBody>
          <a:bodyPr/>
          <a:lstStyle/>
          <a:p>
            <a:pPr algn="ctr"/>
            <a:r>
              <a:rPr lang="en-US" dirty="0"/>
              <a:t>Thank you </a:t>
            </a:r>
            <a:endParaRPr lang="en-IN" dirty="0"/>
          </a:p>
        </p:txBody>
      </p:sp>
      <p:sp>
        <p:nvSpPr>
          <p:cNvPr id="3" name="Subtitle 2">
            <a:extLst>
              <a:ext uri="{FF2B5EF4-FFF2-40B4-BE49-F238E27FC236}">
                <a16:creationId xmlns:a16="http://schemas.microsoft.com/office/drawing/2014/main" id="{0C5A246B-A82D-E0EE-C3E2-34CB3C43E2F4}"/>
              </a:ext>
            </a:extLst>
          </p:cNvPr>
          <p:cNvSpPr>
            <a:spLocks noGrp="1"/>
          </p:cNvSpPr>
          <p:nvPr>
            <p:ph type="subTitle" idx="1"/>
          </p:nvPr>
        </p:nvSpPr>
        <p:spPr/>
        <p:txBody>
          <a:bodyPr/>
          <a:lstStyle/>
          <a:p>
            <a:pPr algn="ctr"/>
            <a:r>
              <a:rPr lang="en-US" i="1" dirty="0"/>
              <a:t>The End</a:t>
            </a:r>
            <a:endParaRPr lang="en-IN" i="1" dirty="0"/>
          </a:p>
        </p:txBody>
      </p:sp>
    </p:spTree>
    <p:extLst>
      <p:ext uri="{BB962C8B-B14F-4D97-AF65-F5344CB8AC3E}">
        <p14:creationId xmlns:p14="http://schemas.microsoft.com/office/powerpoint/2010/main" val="44146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F86B-A519-4832-B674-0F43C431ADDE}"/>
              </a:ext>
            </a:extLst>
          </p:cNvPr>
          <p:cNvSpPr>
            <a:spLocks noGrp="1"/>
          </p:cNvSpPr>
          <p:nvPr>
            <p:ph type="title"/>
          </p:nvPr>
        </p:nvSpPr>
        <p:spPr/>
        <p:txBody>
          <a:bodyPr/>
          <a:lstStyle/>
          <a:p>
            <a:r>
              <a:rPr lang="en-US" dirty="0"/>
              <a:t>Approach</a:t>
            </a:r>
            <a:br>
              <a:rPr lang="en-US" dirty="0"/>
            </a:br>
            <a:r>
              <a:rPr lang="en-US" dirty="0"/>
              <a:t>		</a:t>
            </a:r>
            <a:endParaRPr lang="en-IN" dirty="0"/>
          </a:p>
        </p:txBody>
      </p:sp>
      <p:sp>
        <p:nvSpPr>
          <p:cNvPr id="3" name="Content Placeholder 2">
            <a:extLst>
              <a:ext uri="{FF2B5EF4-FFF2-40B4-BE49-F238E27FC236}">
                <a16:creationId xmlns:a16="http://schemas.microsoft.com/office/drawing/2014/main" id="{C9FC78B1-24C1-4246-98AC-D04FF71073A8}"/>
              </a:ext>
            </a:extLst>
          </p:cNvPr>
          <p:cNvSpPr>
            <a:spLocks noGrp="1"/>
          </p:cNvSpPr>
          <p:nvPr>
            <p:ph idx="1"/>
          </p:nvPr>
        </p:nvSpPr>
        <p:spPr>
          <a:xfrm>
            <a:off x="677334" y="1690777"/>
            <a:ext cx="8596668" cy="4350585"/>
          </a:xfrm>
        </p:spPr>
        <p:txBody>
          <a:bodyPr/>
          <a:lstStyle/>
          <a:p>
            <a:r>
              <a:rPr lang="en-US" dirty="0"/>
              <a:t>We use HTML, CSS and JavaScript to build this website.</a:t>
            </a:r>
          </a:p>
          <a:p>
            <a:r>
              <a:rPr lang="en-IN" dirty="0"/>
              <a:t>We just create a basic welcome page using HTML, CSS</a:t>
            </a:r>
          </a:p>
          <a:p>
            <a:r>
              <a:rPr lang="en-IN" dirty="0"/>
              <a:t>Then we create two pages Sign-up and Login pages where we use JavaScript to store the id and password.</a:t>
            </a:r>
          </a:p>
          <a:p>
            <a:r>
              <a:rPr lang="en-IN" dirty="0"/>
              <a:t>After Log-in you will be directed to the main page where we just got the special courses</a:t>
            </a:r>
          </a:p>
          <a:p>
            <a:r>
              <a:rPr lang="en-IN" dirty="0"/>
              <a:t>And then there is a link for the all course pages.</a:t>
            </a:r>
          </a:p>
          <a:p>
            <a:r>
              <a:rPr lang="en-IN" dirty="0"/>
              <a:t>In the course page we have use the </a:t>
            </a:r>
            <a:r>
              <a:rPr lang="en-IN" dirty="0" err="1"/>
              <a:t>youtube</a:t>
            </a:r>
            <a:r>
              <a:rPr lang="en-IN" dirty="0"/>
              <a:t> API link in JavaScript to link the whole playlist of course</a:t>
            </a:r>
          </a:p>
        </p:txBody>
      </p:sp>
    </p:spTree>
    <p:extLst>
      <p:ext uri="{BB962C8B-B14F-4D97-AF65-F5344CB8AC3E}">
        <p14:creationId xmlns:p14="http://schemas.microsoft.com/office/powerpoint/2010/main" val="188442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4753-A576-4E11-80A5-7DAA07BCE6B8}"/>
              </a:ext>
            </a:extLst>
          </p:cNvPr>
          <p:cNvSpPr>
            <a:spLocks noGrp="1"/>
          </p:cNvSpPr>
          <p:nvPr>
            <p:ph type="title"/>
          </p:nvPr>
        </p:nvSpPr>
        <p:spPr/>
        <p:txBody>
          <a:bodyPr/>
          <a:lstStyle/>
          <a:p>
            <a:r>
              <a:rPr lang="en-US" dirty="0"/>
              <a:t>Learnings</a:t>
            </a:r>
            <a:br>
              <a:rPr lang="en-US" dirty="0"/>
            </a:br>
            <a:endParaRPr lang="en-IN" dirty="0"/>
          </a:p>
        </p:txBody>
      </p:sp>
      <p:sp>
        <p:nvSpPr>
          <p:cNvPr id="3" name="Content Placeholder 2">
            <a:extLst>
              <a:ext uri="{FF2B5EF4-FFF2-40B4-BE49-F238E27FC236}">
                <a16:creationId xmlns:a16="http://schemas.microsoft.com/office/drawing/2014/main" id="{F24C7FC2-1052-4EFA-B008-38A09E7A5232}"/>
              </a:ext>
            </a:extLst>
          </p:cNvPr>
          <p:cNvSpPr>
            <a:spLocks noGrp="1"/>
          </p:cNvSpPr>
          <p:nvPr>
            <p:ph idx="1"/>
          </p:nvPr>
        </p:nvSpPr>
        <p:spPr>
          <a:xfrm>
            <a:off x="677334" y="1930401"/>
            <a:ext cx="8596668" cy="4110962"/>
          </a:xfrm>
        </p:spPr>
        <p:txBody>
          <a:bodyPr/>
          <a:lstStyle/>
          <a:p>
            <a:r>
              <a:rPr lang="en-US" dirty="0"/>
              <a:t>We just learn how to make the basic structure of the website using the HTML </a:t>
            </a:r>
          </a:p>
          <a:p>
            <a:r>
              <a:rPr lang="en-US" dirty="0"/>
              <a:t>Also we learn how to make the styling in that page using the CSS</a:t>
            </a:r>
          </a:p>
          <a:p>
            <a:r>
              <a:rPr lang="en-US" dirty="0"/>
              <a:t>And for internal workings like password and name, id storing </a:t>
            </a:r>
          </a:p>
          <a:p>
            <a:r>
              <a:rPr lang="en-US" dirty="0"/>
              <a:t>Use of API key to link the playlist videos from any site</a:t>
            </a:r>
            <a:endParaRPr lang="en-IN" dirty="0"/>
          </a:p>
        </p:txBody>
      </p:sp>
    </p:spTree>
    <p:extLst>
      <p:ext uri="{BB962C8B-B14F-4D97-AF65-F5344CB8AC3E}">
        <p14:creationId xmlns:p14="http://schemas.microsoft.com/office/powerpoint/2010/main" val="3436487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2CD9F-6E01-40A4-B5B2-088301E57218}"/>
              </a:ext>
            </a:extLst>
          </p:cNvPr>
          <p:cNvSpPr>
            <a:spLocks noGrp="1"/>
          </p:cNvSpPr>
          <p:nvPr>
            <p:ph type="title"/>
          </p:nvPr>
        </p:nvSpPr>
        <p:spPr>
          <a:xfrm>
            <a:off x="677334" y="653247"/>
            <a:ext cx="3854528" cy="1184179"/>
          </a:xfrm>
        </p:spPr>
        <p:txBody>
          <a:bodyPr/>
          <a:lstStyle/>
          <a:p>
            <a:r>
              <a:rPr lang="en-US" sz="2400" u="sng" dirty="0"/>
              <a:t>Welcome Page Creation</a:t>
            </a:r>
            <a:br>
              <a:rPr lang="en-US" dirty="0"/>
            </a:br>
            <a:endParaRPr lang="en-IN" dirty="0"/>
          </a:p>
        </p:txBody>
      </p:sp>
      <p:pic>
        <p:nvPicPr>
          <p:cNvPr id="6" name="Content Placeholder 5">
            <a:extLst>
              <a:ext uri="{FF2B5EF4-FFF2-40B4-BE49-F238E27FC236}">
                <a16:creationId xmlns:a16="http://schemas.microsoft.com/office/drawing/2014/main" id="{36F7A8F8-9D3C-42BD-8575-AB350B811CC8}"/>
              </a:ext>
            </a:extLst>
          </p:cNvPr>
          <p:cNvPicPr>
            <a:picLocks noGrp="1" noChangeAspect="1"/>
          </p:cNvPicPr>
          <p:nvPr>
            <p:ph idx="1"/>
          </p:nvPr>
        </p:nvPicPr>
        <p:blipFill>
          <a:blip r:embed="rId2"/>
          <a:stretch>
            <a:fillRect/>
          </a:stretch>
        </p:blipFill>
        <p:spPr>
          <a:xfrm>
            <a:off x="4760913" y="653247"/>
            <a:ext cx="4667250" cy="5249882"/>
          </a:xfrm>
        </p:spPr>
      </p:pic>
      <p:sp>
        <p:nvSpPr>
          <p:cNvPr id="4" name="Text Placeholder 3">
            <a:extLst>
              <a:ext uri="{FF2B5EF4-FFF2-40B4-BE49-F238E27FC236}">
                <a16:creationId xmlns:a16="http://schemas.microsoft.com/office/drawing/2014/main" id="{B00D9200-CBB2-4EF1-B157-FE6790C3AE35}"/>
              </a:ext>
            </a:extLst>
          </p:cNvPr>
          <p:cNvSpPr>
            <a:spLocks noGrp="1"/>
          </p:cNvSpPr>
          <p:nvPr>
            <p:ph type="body" sz="half" idx="2"/>
          </p:nvPr>
        </p:nvSpPr>
        <p:spPr>
          <a:xfrm>
            <a:off x="677334" y="1837427"/>
            <a:ext cx="3854528" cy="4367326"/>
          </a:xfrm>
        </p:spPr>
        <p:txBody>
          <a:bodyPr>
            <a:normAutofit/>
          </a:bodyPr>
          <a:lstStyle/>
          <a:p>
            <a:r>
              <a:rPr lang="en-US" sz="1800" u="sng" dirty="0"/>
              <a:t>HTML Code</a:t>
            </a:r>
            <a:r>
              <a:rPr lang="en-US" sz="1800" dirty="0"/>
              <a:t>: </a:t>
            </a:r>
          </a:p>
          <a:p>
            <a:pPr marL="285750" indent="-285750">
              <a:buFont typeface="Arial" panose="020B0604020202020204" pitchFamily="34" charset="0"/>
              <a:buChar char="•"/>
            </a:pPr>
            <a:r>
              <a:rPr lang="en-IN" dirty="0"/>
              <a:t>In this part we just created the basic welcome page for the website</a:t>
            </a:r>
          </a:p>
          <a:p>
            <a:pPr marL="285750" indent="-285750">
              <a:buFont typeface="Arial" panose="020B0604020202020204" pitchFamily="34" charset="0"/>
              <a:buChar char="•"/>
            </a:pPr>
            <a:r>
              <a:rPr lang="en-IN" dirty="0"/>
              <a:t>Here we just use &lt;div&gt; &lt;/div&gt;, &lt;</a:t>
            </a:r>
            <a:r>
              <a:rPr lang="en-IN" dirty="0" err="1"/>
              <a:t>ul</a:t>
            </a:r>
            <a:r>
              <a:rPr lang="en-IN" dirty="0"/>
              <a:t>&gt; &lt;/</a:t>
            </a:r>
            <a:r>
              <a:rPr lang="en-IN" dirty="0" err="1"/>
              <a:t>ul</a:t>
            </a:r>
            <a:r>
              <a:rPr lang="en-IN" dirty="0"/>
              <a:t>&gt;, &lt;li&gt; &lt;/li&gt;, &lt;h1&gt; &lt;/h1&gt; and the anchor tag(use to link to another website or </a:t>
            </a:r>
            <a:r>
              <a:rPr lang="en-IN" dirty="0" err="1"/>
              <a:t>url</a:t>
            </a:r>
            <a:r>
              <a:rPr lang="en-IN" dirty="0"/>
              <a:t>)</a:t>
            </a:r>
          </a:p>
          <a:p>
            <a:pPr marL="285750" indent="-285750">
              <a:buFont typeface="Arial" panose="020B0604020202020204" pitchFamily="34" charset="0"/>
              <a:buChar char="•"/>
            </a:pPr>
            <a:r>
              <a:rPr lang="en-IN" dirty="0"/>
              <a:t>We added one image as a logo for the coding site</a:t>
            </a:r>
          </a:p>
          <a:p>
            <a:pPr marL="285750" indent="-285750">
              <a:buFont typeface="Arial" panose="020B0604020202020204" pitchFamily="34" charset="0"/>
              <a:buChar char="•"/>
            </a:pPr>
            <a:r>
              <a:rPr lang="en-IN" dirty="0"/>
              <a:t>We’ve created class to just separate the specifications of the code and easily decorate them in CSS part easily.</a:t>
            </a:r>
          </a:p>
          <a:p>
            <a:pPr marL="285750" indent="-285750">
              <a:buFont typeface="Arial" panose="020B0604020202020204" pitchFamily="34" charset="0"/>
              <a:buChar char="•"/>
            </a:pPr>
            <a:r>
              <a:rPr lang="en-IN" dirty="0"/>
              <a:t>For HTML we just write the code in body part and link the CSS part to design the hard code in head part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514160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33F4-E2D4-4F9D-8638-205ABCF5DA57}"/>
              </a:ext>
            </a:extLst>
          </p:cNvPr>
          <p:cNvSpPr>
            <a:spLocks noGrp="1"/>
          </p:cNvSpPr>
          <p:nvPr>
            <p:ph type="title"/>
          </p:nvPr>
        </p:nvSpPr>
        <p:spPr>
          <a:xfrm>
            <a:off x="439947" y="431321"/>
            <a:ext cx="4183811" cy="1173192"/>
          </a:xfrm>
        </p:spPr>
        <p:txBody>
          <a:bodyPr>
            <a:normAutofit/>
          </a:bodyPr>
          <a:lstStyle/>
          <a:p>
            <a:r>
              <a:rPr lang="en-US" sz="2400" u="sng" dirty="0"/>
              <a:t>Welcome Page Creation</a:t>
            </a:r>
            <a:br>
              <a:rPr lang="en-US" sz="2400" u="sng" dirty="0"/>
            </a:br>
            <a:endParaRPr lang="en-IN" sz="2400" u="sng" dirty="0"/>
          </a:p>
        </p:txBody>
      </p:sp>
      <p:pic>
        <p:nvPicPr>
          <p:cNvPr id="6" name="Content Placeholder 5">
            <a:extLst>
              <a:ext uri="{FF2B5EF4-FFF2-40B4-BE49-F238E27FC236}">
                <a16:creationId xmlns:a16="http://schemas.microsoft.com/office/drawing/2014/main" id="{6FEA9C87-42E3-43BD-BD65-452D00AC3460}"/>
              </a:ext>
            </a:extLst>
          </p:cNvPr>
          <p:cNvPicPr>
            <a:picLocks noGrp="1" noChangeAspect="1"/>
          </p:cNvPicPr>
          <p:nvPr>
            <p:ph idx="1"/>
          </p:nvPr>
        </p:nvPicPr>
        <p:blipFill>
          <a:blip r:embed="rId2"/>
          <a:stretch>
            <a:fillRect/>
          </a:stretch>
        </p:blipFill>
        <p:spPr>
          <a:xfrm>
            <a:off x="4760913" y="431321"/>
            <a:ext cx="4513262" cy="2790646"/>
          </a:xfrm>
        </p:spPr>
      </p:pic>
      <p:sp>
        <p:nvSpPr>
          <p:cNvPr id="4" name="Text Placeholder 3">
            <a:extLst>
              <a:ext uri="{FF2B5EF4-FFF2-40B4-BE49-F238E27FC236}">
                <a16:creationId xmlns:a16="http://schemas.microsoft.com/office/drawing/2014/main" id="{3F965B50-BE98-40A8-9E44-A37682CF517E}"/>
              </a:ext>
            </a:extLst>
          </p:cNvPr>
          <p:cNvSpPr>
            <a:spLocks noGrp="1"/>
          </p:cNvSpPr>
          <p:nvPr>
            <p:ph type="body" sz="half" idx="2"/>
          </p:nvPr>
        </p:nvSpPr>
        <p:spPr>
          <a:xfrm>
            <a:off x="439947" y="1604513"/>
            <a:ext cx="4183811" cy="4546122"/>
          </a:xfrm>
        </p:spPr>
        <p:txBody>
          <a:bodyPr>
            <a:normAutofit/>
          </a:bodyPr>
          <a:lstStyle/>
          <a:p>
            <a:r>
              <a:rPr lang="en-US" sz="1800" u="sng" dirty="0"/>
              <a:t>CSS Code</a:t>
            </a:r>
            <a:r>
              <a:rPr lang="en-US" sz="1800" dirty="0"/>
              <a:t>:</a:t>
            </a:r>
          </a:p>
          <a:p>
            <a:pPr marL="285750" indent="-285750">
              <a:buFont typeface="Arial" panose="020B0604020202020204" pitchFamily="34" charset="0"/>
              <a:buChar char="•"/>
            </a:pPr>
            <a:r>
              <a:rPr lang="en-US" dirty="0"/>
              <a:t>Here we just call the classes that we’ve created in HTML page and decorate them</a:t>
            </a:r>
          </a:p>
          <a:p>
            <a:pPr marL="285750" indent="-285750">
              <a:buFont typeface="Arial" panose="020B0604020202020204" pitchFamily="34" charset="0"/>
              <a:buChar char="•"/>
            </a:pPr>
            <a:r>
              <a:rPr lang="en-US" dirty="0"/>
              <a:t>We’ve added one background image and fit it in the welcome page properly</a:t>
            </a:r>
          </a:p>
          <a:p>
            <a:pPr marL="285750" indent="-285750">
              <a:buFont typeface="Arial" panose="020B0604020202020204" pitchFamily="34" charset="0"/>
              <a:buChar char="•"/>
            </a:pPr>
            <a:r>
              <a:rPr lang="en-US" dirty="0"/>
              <a:t>The &lt;</a:t>
            </a:r>
            <a:r>
              <a:rPr lang="en-US" dirty="0" err="1"/>
              <a:t>ul</a:t>
            </a:r>
            <a:r>
              <a:rPr lang="en-US" dirty="0"/>
              <a:t>&gt; &lt;/</a:t>
            </a:r>
            <a:r>
              <a:rPr lang="en-US" dirty="0" err="1"/>
              <a:t>ul</a:t>
            </a:r>
            <a:r>
              <a:rPr lang="en-US" dirty="0"/>
              <a:t>&gt; part where we created some list of words. Mainly they’re created to use as buttons and also we’ve use there anchoring tag to link to corresponding websites</a:t>
            </a:r>
          </a:p>
          <a:p>
            <a:pPr marL="285750" indent="-285750">
              <a:buFont typeface="Arial" panose="020B0604020202020204" pitchFamily="34" charset="0"/>
              <a:buChar char="•"/>
            </a:pPr>
            <a:r>
              <a:rPr lang="en-US" dirty="0"/>
              <a:t>The buttons are given white border and also hovered so that when we just put the cursor there the color of the buttons will change</a:t>
            </a:r>
          </a:p>
          <a:p>
            <a:pPr marL="285750" indent="-285750">
              <a:buFont typeface="Arial" panose="020B0604020202020204" pitchFamily="34" charset="0"/>
              <a:buChar char="•"/>
            </a:pPr>
            <a:r>
              <a:rPr lang="en-IN" dirty="0"/>
              <a:t>We’ve added one more button for login/signup</a:t>
            </a:r>
          </a:p>
          <a:p>
            <a:pPr marL="285750" indent="-285750">
              <a:buFont typeface="Arial" panose="020B0604020202020204" pitchFamily="34" charset="0"/>
              <a:buChar char="•"/>
            </a:pPr>
            <a:r>
              <a:rPr lang="en-IN" dirty="0"/>
              <a:t>For classes “.” to call classes in CSS and “#” to call ids in CSS</a:t>
            </a:r>
          </a:p>
        </p:txBody>
      </p:sp>
      <p:pic>
        <p:nvPicPr>
          <p:cNvPr id="8" name="Picture 7">
            <a:extLst>
              <a:ext uri="{FF2B5EF4-FFF2-40B4-BE49-F238E27FC236}">
                <a16:creationId xmlns:a16="http://schemas.microsoft.com/office/drawing/2014/main" id="{BF139051-447C-4759-911B-72F3BD1EFB12}"/>
              </a:ext>
            </a:extLst>
          </p:cNvPr>
          <p:cNvPicPr>
            <a:picLocks noChangeAspect="1"/>
          </p:cNvPicPr>
          <p:nvPr/>
        </p:nvPicPr>
        <p:blipFill>
          <a:blip r:embed="rId3"/>
          <a:stretch>
            <a:fillRect/>
          </a:stretch>
        </p:blipFill>
        <p:spPr>
          <a:xfrm>
            <a:off x="4760913" y="3359990"/>
            <a:ext cx="4513262" cy="2790645"/>
          </a:xfrm>
          <a:prstGeom prst="rect">
            <a:avLst/>
          </a:prstGeom>
        </p:spPr>
      </p:pic>
    </p:spTree>
    <p:extLst>
      <p:ext uri="{BB962C8B-B14F-4D97-AF65-F5344CB8AC3E}">
        <p14:creationId xmlns:p14="http://schemas.microsoft.com/office/powerpoint/2010/main" val="3256633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B5DC-89A3-48D3-BE31-C4B2234097E3}"/>
              </a:ext>
            </a:extLst>
          </p:cNvPr>
          <p:cNvSpPr>
            <a:spLocks noGrp="1"/>
          </p:cNvSpPr>
          <p:nvPr>
            <p:ph type="title"/>
          </p:nvPr>
        </p:nvSpPr>
        <p:spPr/>
        <p:txBody>
          <a:bodyPr>
            <a:normAutofit/>
          </a:bodyPr>
          <a:lstStyle/>
          <a:p>
            <a:pPr algn="ctr"/>
            <a:r>
              <a:rPr lang="en-US" sz="3200" u="sng" dirty="0"/>
              <a:t>Welcome Page</a:t>
            </a:r>
            <a:endParaRPr lang="en-IN" sz="3200" u="sng" dirty="0"/>
          </a:p>
        </p:txBody>
      </p:sp>
      <p:pic>
        <p:nvPicPr>
          <p:cNvPr id="5" name="Content Placeholder 4">
            <a:extLst>
              <a:ext uri="{FF2B5EF4-FFF2-40B4-BE49-F238E27FC236}">
                <a16:creationId xmlns:a16="http://schemas.microsoft.com/office/drawing/2014/main" id="{F67BE43F-13FE-48CF-9116-54127FE2878C}"/>
              </a:ext>
            </a:extLst>
          </p:cNvPr>
          <p:cNvPicPr>
            <a:picLocks noGrp="1" noChangeAspect="1"/>
          </p:cNvPicPr>
          <p:nvPr>
            <p:ph idx="1"/>
          </p:nvPr>
        </p:nvPicPr>
        <p:blipFill>
          <a:blip r:embed="rId2"/>
          <a:stretch>
            <a:fillRect/>
          </a:stretch>
        </p:blipFill>
        <p:spPr>
          <a:xfrm>
            <a:off x="677334" y="1613140"/>
            <a:ext cx="8674804" cy="4428885"/>
          </a:xfrm>
        </p:spPr>
      </p:pic>
    </p:spTree>
    <p:extLst>
      <p:ext uri="{BB962C8B-B14F-4D97-AF65-F5344CB8AC3E}">
        <p14:creationId xmlns:p14="http://schemas.microsoft.com/office/powerpoint/2010/main" val="1894780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915-AB4C-41FD-90E3-778ED7C233DB}"/>
              </a:ext>
            </a:extLst>
          </p:cNvPr>
          <p:cNvSpPr>
            <a:spLocks noGrp="1"/>
          </p:cNvSpPr>
          <p:nvPr>
            <p:ph type="title"/>
          </p:nvPr>
        </p:nvSpPr>
        <p:spPr>
          <a:xfrm>
            <a:off x="465826" y="914401"/>
            <a:ext cx="4066036" cy="974784"/>
          </a:xfrm>
        </p:spPr>
        <p:txBody>
          <a:bodyPr/>
          <a:lstStyle/>
          <a:p>
            <a:r>
              <a:rPr lang="en-US" sz="2400" u="sng" dirty="0"/>
              <a:t>Sign-up Page Creation</a:t>
            </a:r>
            <a:br>
              <a:rPr lang="en-US" dirty="0"/>
            </a:br>
            <a:endParaRPr lang="en-IN" dirty="0"/>
          </a:p>
        </p:txBody>
      </p:sp>
      <p:pic>
        <p:nvPicPr>
          <p:cNvPr id="6" name="Content Placeholder 5">
            <a:extLst>
              <a:ext uri="{FF2B5EF4-FFF2-40B4-BE49-F238E27FC236}">
                <a16:creationId xmlns:a16="http://schemas.microsoft.com/office/drawing/2014/main" id="{E2D68A9C-832D-499B-BBB4-AC8ED244E674}"/>
              </a:ext>
            </a:extLst>
          </p:cNvPr>
          <p:cNvPicPr>
            <a:picLocks noGrp="1" noChangeAspect="1"/>
          </p:cNvPicPr>
          <p:nvPr>
            <p:ph idx="1"/>
          </p:nvPr>
        </p:nvPicPr>
        <p:blipFill>
          <a:blip r:embed="rId2"/>
          <a:stretch>
            <a:fillRect/>
          </a:stretch>
        </p:blipFill>
        <p:spPr>
          <a:xfrm>
            <a:off x="4700121" y="914402"/>
            <a:ext cx="4513262" cy="3485070"/>
          </a:xfrm>
        </p:spPr>
      </p:pic>
      <p:sp>
        <p:nvSpPr>
          <p:cNvPr id="4" name="Text Placeholder 3">
            <a:extLst>
              <a:ext uri="{FF2B5EF4-FFF2-40B4-BE49-F238E27FC236}">
                <a16:creationId xmlns:a16="http://schemas.microsoft.com/office/drawing/2014/main" id="{A384B315-B43E-423E-A348-4533C5242C09}"/>
              </a:ext>
            </a:extLst>
          </p:cNvPr>
          <p:cNvSpPr>
            <a:spLocks noGrp="1"/>
          </p:cNvSpPr>
          <p:nvPr>
            <p:ph type="body" sz="half" idx="2"/>
          </p:nvPr>
        </p:nvSpPr>
        <p:spPr>
          <a:xfrm>
            <a:off x="465826" y="1889185"/>
            <a:ext cx="4066036" cy="4152176"/>
          </a:xfrm>
        </p:spPr>
        <p:txBody>
          <a:bodyPr>
            <a:normAutofit/>
          </a:bodyPr>
          <a:lstStyle/>
          <a:p>
            <a:r>
              <a:rPr lang="en-US" sz="1800" u="sng" dirty="0"/>
              <a:t>HTML Code</a:t>
            </a:r>
            <a:r>
              <a:rPr lang="en-US" sz="1800" dirty="0"/>
              <a:t>:</a:t>
            </a:r>
          </a:p>
          <a:p>
            <a:pPr marL="285750" indent="-285750">
              <a:buFont typeface="Arial" panose="020B0604020202020204" pitchFamily="34" charset="0"/>
              <a:buChar char="•"/>
            </a:pPr>
            <a:r>
              <a:rPr lang="en-IN" dirty="0"/>
              <a:t>In HTML code we just created a form type box.</a:t>
            </a:r>
          </a:p>
          <a:p>
            <a:pPr marL="342900" indent="-342900">
              <a:buFont typeface="Arial" panose="020B0604020202020204" pitchFamily="34" charset="0"/>
              <a:buChar char="•"/>
            </a:pPr>
            <a:r>
              <a:rPr lang="en-IN" dirty="0"/>
              <a:t>There we take three types of input-</a:t>
            </a:r>
          </a:p>
          <a:p>
            <a:pPr marL="799963" lvl="1" indent="-342900">
              <a:buFont typeface="+mj-lt"/>
              <a:buAutoNum type="arabicPeriod"/>
            </a:pPr>
            <a:r>
              <a:rPr lang="en-IN" sz="1100" dirty="0"/>
              <a:t>Username</a:t>
            </a:r>
          </a:p>
          <a:p>
            <a:pPr marL="799963" lvl="1" indent="-342900">
              <a:buFont typeface="+mj-lt"/>
              <a:buAutoNum type="arabicPeriod"/>
            </a:pPr>
            <a:r>
              <a:rPr lang="en-IN" sz="1100" dirty="0"/>
              <a:t>Email</a:t>
            </a:r>
          </a:p>
          <a:p>
            <a:pPr marL="799963" lvl="1" indent="-342900">
              <a:buFont typeface="+mj-lt"/>
              <a:buAutoNum type="arabicPeriod"/>
            </a:pPr>
            <a:r>
              <a:rPr lang="en-IN" sz="1100" dirty="0"/>
              <a:t>Password</a:t>
            </a:r>
          </a:p>
          <a:p>
            <a:pPr marL="285750" indent="-285750">
              <a:buFont typeface="Arial" panose="020B0604020202020204" pitchFamily="34" charset="0"/>
              <a:buChar char="•"/>
            </a:pPr>
            <a:r>
              <a:rPr lang="en-IN" dirty="0"/>
              <a:t>And also I’ve implemented a checkbox for the terms and conditions which is hyperlinked</a:t>
            </a:r>
          </a:p>
          <a:p>
            <a:pPr marL="285750" indent="-285750">
              <a:buFont typeface="Arial" panose="020B0604020202020204" pitchFamily="34" charset="0"/>
              <a:buChar char="•"/>
            </a:pPr>
            <a:r>
              <a:rPr lang="en-IN" dirty="0"/>
              <a:t>If anyone already have the account and want to log-in directly there also provided an option for log-in which is hyperlinked to login page.</a:t>
            </a:r>
          </a:p>
        </p:txBody>
      </p:sp>
      <p:pic>
        <p:nvPicPr>
          <p:cNvPr id="8" name="Picture 7">
            <a:extLst>
              <a:ext uri="{FF2B5EF4-FFF2-40B4-BE49-F238E27FC236}">
                <a16:creationId xmlns:a16="http://schemas.microsoft.com/office/drawing/2014/main" id="{B562A498-31E9-4B0A-9C75-77A54D856029}"/>
              </a:ext>
            </a:extLst>
          </p:cNvPr>
          <p:cNvPicPr>
            <a:picLocks noChangeAspect="1"/>
          </p:cNvPicPr>
          <p:nvPr/>
        </p:nvPicPr>
        <p:blipFill>
          <a:blip r:embed="rId3"/>
          <a:stretch>
            <a:fillRect/>
          </a:stretch>
        </p:blipFill>
        <p:spPr>
          <a:xfrm>
            <a:off x="4700121" y="4399472"/>
            <a:ext cx="4513262" cy="1641889"/>
          </a:xfrm>
          <a:prstGeom prst="rect">
            <a:avLst/>
          </a:prstGeom>
        </p:spPr>
      </p:pic>
    </p:spTree>
    <p:extLst>
      <p:ext uri="{BB962C8B-B14F-4D97-AF65-F5344CB8AC3E}">
        <p14:creationId xmlns:p14="http://schemas.microsoft.com/office/powerpoint/2010/main" val="239666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B3E5-D014-4DF8-B29C-A725456BC65B}"/>
              </a:ext>
            </a:extLst>
          </p:cNvPr>
          <p:cNvSpPr>
            <a:spLocks noGrp="1"/>
          </p:cNvSpPr>
          <p:nvPr>
            <p:ph type="title"/>
          </p:nvPr>
        </p:nvSpPr>
        <p:spPr>
          <a:xfrm>
            <a:off x="677334" y="514925"/>
            <a:ext cx="3854528" cy="1141348"/>
          </a:xfrm>
        </p:spPr>
        <p:txBody>
          <a:bodyPr/>
          <a:lstStyle/>
          <a:p>
            <a:r>
              <a:rPr lang="en-US" sz="2400" u="sng" dirty="0"/>
              <a:t>Sign-up Page Creation</a:t>
            </a:r>
            <a:br>
              <a:rPr lang="en-US" u="sng" dirty="0"/>
            </a:br>
            <a:endParaRPr lang="en-IN" u="sng" dirty="0"/>
          </a:p>
        </p:txBody>
      </p:sp>
      <p:pic>
        <p:nvPicPr>
          <p:cNvPr id="6" name="Content Placeholder 5">
            <a:extLst>
              <a:ext uri="{FF2B5EF4-FFF2-40B4-BE49-F238E27FC236}">
                <a16:creationId xmlns:a16="http://schemas.microsoft.com/office/drawing/2014/main" id="{FECF0DD3-F950-4518-BFE6-0A291ECDC952}"/>
              </a:ext>
            </a:extLst>
          </p:cNvPr>
          <p:cNvPicPr>
            <a:picLocks noGrp="1" noChangeAspect="1"/>
          </p:cNvPicPr>
          <p:nvPr>
            <p:ph idx="1"/>
          </p:nvPr>
        </p:nvPicPr>
        <p:blipFill>
          <a:blip r:embed="rId3"/>
          <a:stretch>
            <a:fillRect/>
          </a:stretch>
        </p:blipFill>
        <p:spPr>
          <a:xfrm>
            <a:off x="5269871" y="514925"/>
            <a:ext cx="3934513" cy="3308930"/>
          </a:xfrm>
        </p:spPr>
      </p:pic>
      <p:sp>
        <p:nvSpPr>
          <p:cNvPr id="4" name="Text Placeholder 3">
            <a:extLst>
              <a:ext uri="{FF2B5EF4-FFF2-40B4-BE49-F238E27FC236}">
                <a16:creationId xmlns:a16="http://schemas.microsoft.com/office/drawing/2014/main" id="{801C0043-2A96-432E-9B0F-D9F98B15589D}"/>
              </a:ext>
            </a:extLst>
          </p:cNvPr>
          <p:cNvSpPr>
            <a:spLocks noGrp="1"/>
          </p:cNvSpPr>
          <p:nvPr>
            <p:ph type="body" sz="half" idx="2"/>
          </p:nvPr>
        </p:nvSpPr>
        <p:spPr>
          <a:xfrm>
            <a:off x="677334" y="1656273"/>
            <a:ext cx="4245648" cy="4752033"/>
          </a:xfrm>
        </p:spPr>
        <p:txBody>
          <a:bodyPr>
            <a:normAutofit/>
          </a:bodyPr>
          <a:lstStyle/>
          <a:p>
            <a:r>
              <a:rPr lang="en-US" sz="1800" u="sng" dirty="0"/>
              <a:t>CSS Code</a:t>
            </a:r>
            <a:r>
              <a:rPr lang="en-US" sz="1800" dirty="0"/>
              <a:t>:</a:t>
            </a:r>
          </a:p>
          <a:p>
            <a:pPr marL="285750" indent="-285750">
              <a:buFont typeface="Arial" panose="020B0604020202020204" pitchFamily="34" charset="0"/>
              <a:buChar char="•"/>
            </a:pPr>
            <a:r>
              <a:rPr lang="en-IN" dirty="0"/>
              <a:t>We’ve just use the background image same as the Welcome page as we want to create the Sign-up box just in the middle and for to show it just as to pop up when we click the button</a:t>
            </a:r>
          </a:p>
          <a:p>
            <a:pPr marL="285750" indent="-285750">
              <a:buFont typeface="Arial" panose="020B0604020202020204" pitchFamily="34" charset="0"/>
              <a:buChar char="•"/>
            </a:pPr>
            <a:r>
              <a:rPr lang="en-IN" dirty="0"/>
              <a:t>We put the background colour for the box as white</a:t>
            </a:r>
          </a:p>
          <a:p>
            <a:pPr marL="285750" indent="-285750">
              <a:buFont typeface="Arial" panose="020B0604020202020204" pitchFamily="34" charset="0"/>
              <a:buChar char="•"/>
            </a:pPr>
            <a:r>
              <a:rPr lang="en-IN" dirty="0"/>
              <a:t>The submit button which is also linked with the Log-in page and is hovered and background is colour is kept as blue</a:t>
            </a:r>
          </a:p>
          <a:p>
            <a:pPr marL="285750" indent="-285750">
              <a:buFont typeface="Arial" panose="020B0604020202020204" pitchFamily="34" charset="0"/>
              <a:buChar char="•"/>
            </a:pPr>
            <a:r>
              <a:rPr lang="en-IN" dirty="0"/>
              <a:t>There are two buttons also present for sign-up using Google and </a:t>
            </a:r>
            <a:r>
              <a:rPr lang="en-IN" dirty="0" err="1"/>
              <a:t>Github</a:t>
            </a:r>
            <a:endParaRPr lang="en-IN" dirty="0"/>
          </a:p>
          <a:p>
            <a:pPr marL="285750" indent="-285750">
              <a:buFont typeface="Arial" panose="020B0604020202020204" pitchFamily="34" charset="0"/>
              <a:buChar char="•"/>
            </a:pPr>
            <a:r>
              <a:rPr lang="en-IN" dirty="0"/>
              <a:t>The input box background for taking input username, password etc. are kept as transparent</a:t>
            </a:r>
          </a:p>
          <a:p>
            <a:pPr marL="285750" indent="-285750">
              <a:buFont typeface="Arial" panose="020B0604020202020204" pitchFamily="34" charset="0"/>
              <a:buChar char="•"/>
            </a:pPr>
            <a:r>
              <a:rPr lang="en-IN" dirty="0"/>
              <a:t>The Google and </a:t>
            </a:r>
            <a:r>
              <a:rPr lang="en-IN" dirty="0" err="1"/>
              <a:t>Github</a:t>
            </a:r>
            <a:r>
              <a:rPr lang="en-IN" dirty="0"/>
              <a:t> buttons have some border.</a:t>
            </a:r>
          </a:p>
        </p:txBody>
      </p:sp>
      <p:pic>
        <p:nvPicPr>
          <p:cNvPr id="8" name="Picture 7">
            <a:extLst>
              <a:ext uri="{FF2B5EF4-FFF2-40B4-BE49-F238E27FC236}">
                <a16:creationId xmlns:a16="http://schemas.microsoft.com/office/drawing/2014/main" id="{30F7CAA6-B5F6-46D9-ADB7-B59587860EE9}"/>
              </a:ext>
            </a:extLst>
          </p:cNvPr>
          <p:cNvPicPr>
            <a:picLocks noChangeAspect="1"/>
          </p:cNvPicPr>
          <p:nvPr/>
        </p:nvPicPr>
        <p:blipFill>
          <a:blip r:embed="rId4"/>
          <a:stretch>
            <a:fillRect/>
          </a:stretch>
        </p:blipFill>
        <p:spPr>
          <a:xfrm>
            <a:off x="5269871" y="3823856"/>
            <a:ext cx="3934513" cy="2584450"/>
          </a:xfrm>
          <a:prstGeom prst="rect">
            <a:avLst/>
          </a:prstGeom>
        </p:spPr>
      </p:pic>
    </p:spTree>
    <p:extLst>
      <p:ext uri="{BB962C8B-B14F-4D97-AF65-F5344CB8AC3E}">
        <p14:creationId xmlns:p14="http://schemas.microsoft.com/office/powerpoint/2010/main" val="14238653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354</TotalTime>
  <Words>1759</Words>
  <Application>Microsoft Office PowerPoint</Application>
  <PresentationFormat>Widescreen</PresentationFormat>
  <Paragraphs>126</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Trebuchet MS</vt:lpstr>
      <vt:lpstr>Wingdings 3</vt:lpstr>
      <vt:lpstr>Facet</vt:lpstr>
      <vt:lpstr>Coding World</vt:lpstr>
      <vt:lpstr>Introduction</vt:lpstr>
      <vt:lpstr>Approach   </vt:lpstr>
      <vt:lpstr>Learnings </vt:lpstr>
      <vt:lpstr>Welcome Page Creation </vt:lpstr>
      <vt:lpstr>Welcome Page Creation </vt:lpstr>
      <vt:lpstr>Welcome Page</vt:lpstr>
      <vt:lpstr>Sign-up Page Creation </vt:lpstr>
      <vt:lpstr>Sign-up Page Creation </vt:lpstr>
      <vt:lpstr>Sign-up Page Creation</vt:lpstr>
      <vt:lpstr>Sign-up Page</vt:lpstr>
      <vt:lpstr>Log-in Page Creation </vt:lpstr>
      <vt:lpstr>Log-in Page</vt:lpstr>
      <vt:lpstr>Main Page Creation </vt:lpstr>
      <vt:lpstr>Main Page Creation </vt:lpstr>
      <vt:lpstr>Main page</vt:lpstr>
      <vt:lpstr>Course Page Creation </vt:lpstr>
      <vt:lpstr>Course Page Creation </vt:lpstr>
      <vt:lpstr>Course Page</vt:lpstr>
      <vt:lpstr>Java Course Page Creation </vt:lpstr>
      <vt:lpstr>JAVA Course Page Creation </vt:lpstr>
      <vt:lpstr>JAVA Course Page Creation </vt:lpstr>
      <vt:lpstr>JAVA Course Page</vt:lpstr>
      <vt:lpstr>Conclusion</vt:lpstr>
      <vt:lpstr>Acknowledgement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Nurture</dc:title>
  <dc:creator>RAJARSHI GHOSH</dc:creator>
  <cp:lastModifiedBy>RAJARSHI GHOSH</cp:lastModifiedBy>
  <cp:revision>14</cp:revision>
  <dcterms:created xsi:type="dcterms:W3CDTF">2022-04-25T04:00:08Z</dcterms:created>
  <dcterms:modified xsi:type="dcterms:W3CDTF">2022-05-03T13:53:40Z</dcterms:modified>
</cp:coreProperties>
</file>